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60"/>
  </p:notesMasterIdLst>
  <p:handoutMasterIdLst>
    <p:handoutMasterId r:id="rId61"/>
  </p:handoutMasterIdLst>
  <p:sldIdLst>
    <p:sldId id="256" r:id="rId5"/>
    <p:sldId id="689" r:id="rId6"/>
    <p:sldId id="690" r:id="rId7"/>
    <p:sldId id="691" r:id="rId8"/>
    <p:sldId id="692" r:id="rId9"/>
    <p:sldId id="693" r:id="rId10"/>
    <p:sldId id="694" r:id="rId11"/>
    <p:sldId id="695" r:id="rId12"/>
    <p:sldId id="696" r:id="rId13"/>
    <p:sldId id="697" r:id="rId14"/>
    <p:sldId id="698" r:id="rId15"/>
    <p:sldId id="699" r:id="rId16"/>
    <p:sldId id="700" r:id="rId17"/>
    <p:sldId id="701" r:id="rId18"/>
    <p:sldId id="702" r:id="rId19"/>
    <p:sldId id="703" r:id="rId20"/>
    <p:sldId id="704" r:id="rId21"/>
    <p:sldId id="705" r:id="rId22"/>
    <p:sldId id="707" r:id="rId23"/>
    <p:sldId id="706" r:id="rId24"/>
    <p:sldId id="708" r:id="rId25"/>
    <p:sldId id="709" r:id="rId26"/>
    <p:sldId id="710" r:id="rId27"/>
    <p:sldId id="711" r:id="rId28"/>
    <p:sldId id="712" r:id="rId29"/>
    <p:sldId id="713" r:id="rId30"/>
    <p:sldId id="714" r:id="rId31"/>
    <p:sldId id="715" r:id="rId32"/>
    <p:sldId id="716" r:id="rId33"/>
    <p:sldId id="717" r:id="rId34"/>
    <p:sldId id="718" r:id="rId35"/>
    <p:sldId id="719" r:id="rId36"/>
    <p:sldId id="720" r:id="rId37"/>
    <p:sldId id="721" r:id="rId38"/>
    <p:sldId id="722" r:id="rId39"/>
    <p:sldId id="723" r:id="rId40"/>
    <p:sldId id="724" r:id="rId41"/>
    <p:sldId id="725" r:id="rId42"/>
    <p:sldId id="726" r:id="rId43"/>
    <p:sldId id="727" r:id="rId44"/>
    <p:sldId id="728" r:id="rId45"/>
    <p:sldId id="729" r:id="rId46"/>
    <p:sldId id="730" r:id="rId47"/>
    <p:sldId id="731" r:id="rId48"/>
    <p:sldId id="732" r:id="rId49"/>
    <p:sldId id="733" r:id="rId50"/>
    <p:sldId id="734" r:id="rId51"/>
    <p:sldId id="735" r:id="rId52"/>
    <p:sldId id="736" r:id="rId53"/>
    <p:sldId id="737" r:id="rId54"/>
    <p:sldId id="738" r:id="rId55"/>
    <p:sldId id="739" r:id="rId56"/>
    <p:sldId id="740" r:id="rId57"/>
    <p:sldId id="741" r:id="rId58"/>
    <p:sldId id="742" r:id="rId59"/>
  </p:sldIdLst>
  <p:sldSz cx="9144000" cy="6858000" type="screen4x3"/>
  <p:notesSz cx="9928225" cy="6797675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9CDE5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5141" autoAdjust="0"/>
  </p:normalViewPr>
  <p:slideViewPr>
    <p:cSldViewPr>
      <p:cViewPr>
        <p:scale>
          <a:sx n="90" d="100"/>
          <a:sy n="90" d="100"/>
        </p:scale>
        <p:origin x="114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06/12/2018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12/6/2018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56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62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56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648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5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563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9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349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5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59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568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355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70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284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93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01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711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990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206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6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25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49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497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794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7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640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750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20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905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153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53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882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55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73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262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861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1671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9390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259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6858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1933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8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458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4668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7169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2961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0380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6147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11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42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53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3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3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6.xml"/><Relationship Id="rId7" Type="http://schemas.openxmlformats.org/officeDocument/2006/relationships/slide" Target="../slides/slide3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10" Type="http://schemas.openxmlformats.org/officeDocument/2006/relationships/slide" Target="../slides/slide26.xml"/><Relationship Id="rId4" Type="http://schemas.openxmlformats.org/officeDocument/2006/relationships/slide" Target="../slides/slide9.xml"/><Relationship Id="rId9" Type="http://schemas.openxmlformats.org/officeDocument/2006/relationships/slide" Target="../slides/slide2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6.xml"/><Relationship Id="rId7" Type="http://schemas.openxmlformats.org/officeDocument/2006/relationships/slide" Target="../slides/slide3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10" Type="http://schemas.openxmlformats.org/officeDocument/2006/relationships/slide" Target="../slides/slide26.xml"/><Relationship Id="rId4" Type="http://schemas.openxmlformats.org/officeDocument/2006/relationships/slide" Target="../slides/slide9.xml"/><Relationship Id="rId9" Type="http://schemas.openxmlformats.org/officeDocument/2006/relationships/slide" Target="../slides/slide2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6.xml"/><Relationship Id="rId7" Type="http://schemas.openxmlformats.org/officeDocument/2006/relationships/slide" Target="../slides/slide3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10" Type="http://schemas.openxmlformats.org/officeDocument/2006/relationships/slide" Target="../slides/slide26.xml"/><Relationship Id="rId4" Type="http://schemas.openxmlformats.org/officeDocument/2006/relationships/slide" Target="../slides/slide9.xml"/><Relationship Id="rId9" Type="http://schemas.openxmlformats.org/officeDocument/2006/relationships/slide" Target="../slides/slide2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6.xml"/><Relationship Id="rId7" Type="http://schemas.openxmlformats.org/officeDocument/2006/relationships/slide" Target="../slides/slide3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10" Type="http://schemas.openxmlformats.org/officeDocument/2006/relationships/slide" Target="../slides/slide26.xml"/><Relationship Id="rId4" Type="http://schemas.openxmlformats.org/officeDocument/2006/relationships/slide" Target="../slides/slide9.xml"/><Relationship Id="rId9" Type="http://schemas.openxmlformats.org/officeDocument/2006/relationships/slide" Target="../slides/slide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640861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107504" y="692696"/>
            <a:ext cx="106812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17.1 – Rearranging Formulae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1206413" y="692696"/>
            <a:ext cx="9176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17.2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2154882" y="692696"/>
            <a:ext cx="100174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6" action="ppaction://hlinksldjump"/>
          </p:cNvPr>
          <p:cNvSpPr/>
          <p:nvPr userDrawn="1"/>
        </p:nvSpPr>
        <p:spPr>
          <a:xfrm>
            <a:off x="3187414" y="692696"/>
            <a:ext cx="11022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17.4 – More Algebraic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6490528" y="692696"/>
            <a:ext cx="44104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17.8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Proof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8" action="ppaction://hlinksldjump"/>
          </p:cNvPr>
          <p:cNvSpPr/>
          <p:nvPr userDrawn="1"/>
        </p:nvSpPr>
        <p:spPr>
          <a:xfrm>
            <a:off x="4320483" y="700220"/>
            <a:ext cx="4147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17.5 - Surds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9" action="ppaction://hlinksldjump"/>
          </p:cNvPr>
          <p:cNvSpPr/>
          <p:nvPr userDrawn="1"/>
        </p:nvSpPr>
        <p:spPr>
          <a:xfrm>
            <a:off x="5876440" y="692696"/>
            <a:ext cx="58329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17.7 - Functions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10" action="ppaction://hlinksldjump"/>
          </p:cNvPr>
          <p:cNvSpPr/>
          <p:nvPr userDrawn="1"/>
        </p:nvSpPr>
        <p:spPr>
          <a:xfrm>
            <a:off x="4765974" y="692696"/>
            <a:ext cx="107967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17.6 – Solving Fraction Equations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107504" y="692696"/>
            <a:ext cx="106812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17.1 – Rearranging Formulae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 userDrawn="1"/>
        </p:nvSpPr>
        <p:spPr>
          <a:xfrm>
            <a:off x="1206413" y="692696"/>
            <a:ext cx="9176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17.2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2154882" y="692696"/>
            <a:ext cx="100174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187414" y="692696"/>
            <a:ext cx="11022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17.4 – More Algebraic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6490528" y="692696"/>
            <a:ext cx="34353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17.8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Proof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8" action="ppaction://hlinksldjump"/>
          </p:cNvPr>
          <p:cNvSpPr/>
          <p:nvPr userDrawn="1"/>
        </p:nvSpPr>
        <p:spPr>
          <a:xfrm>
            <a:off x="4320483" y="700220"/>
            <a:ext cx="4147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17.5 - Surds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9" action="ppaction://hlinksldjump"/>
          </p:cNvPr>
          <p:cNvSpPr/>
          <p:nvPr userDrawn="1"/>
        </p:nvSpPr>
        <p:spPr>
          <a:xfrm>
            <a:off x="5876440" y="692696"/>
            <a:ext cx="58329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17.7 - Functions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10" action="ppaction://hlinksldjump"/>
          </p:cNvPr>
          <p:cNvSpPr/>
          <p:nvPr userDrawn="1"/>
        </p:nvSpPr>
        <p:spPr>
          <a:xfrm>
            <a:off x="4765974" y="692696"/>
            <a:ext cx="107967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17.6 – Solving Fraction Equations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hlinkClick r:id="rId3" action="ppaction://hlinksldjump"/>
          </p:cNvPr>
          <p:cNvSpPr/>
          <p:nvPr userDrawn="1"/>
        </p:nvSpPr>
        <p:spPr>
          <a:xfrm>
            <a:off x="107504" y="692696"/>
            <a:ext cx="106812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17.1 – Rearranging Formulae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4" action="ppaction://hlinksldjump"/>
          </p:cNvPr>
          <p:cNvSpPr/>
          <p:nvPr userDrawn="1"/>
        </p:nvSpPr>
        <p:spPr>
          <a:xfrm>
            <a:off x="1206413" y="692696"/>
            <a:ext cx="9176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17.2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5" action="ppaction://hlinksldjump"/>
          </p:cNvPr>
          <p:cNvSpPr/>
          <p:nvPr userDrawn="1"/>
        </p:nvSpPr>
        <p:spPr>
          <a:xfrm>
            <a:off x="2154882" y="692696"/>
            <a:ext cx="100174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187414" y="692696"/>
            <a:ext cx="11022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17.4 – More Algebraic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6490528" y="692696"/>
            <a:ext cx="44104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17.8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Proof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8" action="ppaction://hlinksldjump"/>
          </p:cNvPr>
          <p:cNvSpPr/>
          <p:nvPr userDrawn="1"/>
        </p:nvSpPr>
        <p:spPr>
          <a:xfrm>
            <a:off x="4320483" y="700220"/>
            <a:ext cx="4147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17.5 - Surds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9" action="ppaction://hlinksldjump"/>
          </p:cNvPr>
          <p:cNvSpPr/>
          <p:nvPr userDrawn="1"/>
        </p:nvSpPr>
        <p:spPr>
          <a:xfrm>
            <a:off x="5876440" y="692696"/>
            <a:ext cx="58329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17.7 - Functions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10" action="ppaction://hlinksldjump"/>
          </p:cNvPr>
          <p:cNvSpPr/>
          <p:nvPr userDrawn="1"/>
        </p:nvSpPr>
        <p:spPr>
          <a:xfrm>
            <a:off x="4765974" y="692696"/>
            <a:ext cx="107967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17.6 – Solving Fraction Equations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hlinkClick r:id="rId3" action="ppaction://hlinksldjump"/>
          </p:cNvPr>
          <p:cNvSpPr/>
          <p:nvPr userDrawn="1"/>
        </p:nvSpPr>
        <p:spPr>
          <a:xfrm>
            <a:off x="107504" y="692696"/>
            <a:ext cx="106812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17.1 – Rearranging Formulae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4" action="ppaction://hlinksldjump"/>
          </p:cNvPr>
          <p:cNvSpPr/>
          <p:nvPr userDrawn="1"/>
        </p:nvSpPr>
        <p:spPr>
          <a:xfrm>
            <a:off x="1206413" y="692696"/>
            <a:ext cx="9176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17.2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Algebraic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2154882" y="692696"/>
            <a:ext cx="100174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3187414" y="692696"/>
            <a:ext cx="110228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17.4 – More Algebraic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7" action="ppaction://hlinksldjump"/>
          </p:cNvPr>
          <p:cNvSpPr/>
          <p:nvPr userDrawn="1"/>
        </p:nvSpPr>
        <p:spPr>
          <a:xfrm>
            <a:off x="6490528" y="692696"/>
            <a:ext cx="343535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17.8</a:t>
            </a:r>
            <a:r>
              <a:rPr lang="en-GB" sz="9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Proof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8" action="ppaction://hlinksldjump"/>
          </p:cNvPr>
          <p:cNvSpPr/>
          <p:nvPr userDrawn="1"/>
        </p:nvSpPr>
        <p:spPr>
          <a:xfrm>
            <a:off x="4320483" y="700220"/>
            <a:ext cx="4147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17.5 - Surds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9" action="ppaction://hlinksldjump"/>
          </p:cNvPr>
          <p:cNvSpPr/>
          <p:nvPr userDrawn="1"/>
        </p:nvSpPr>
        <p:spPr>
          <a:xfrm>
            <a:off x="5876440" y="692696"/>
            <a:ext cx="58329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17.7 - Functions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10" action="ppaction://hlinksldjump"/>
          </p:cNvPr>
          <p:cNvSpPr/>
          <p:nvPr userDrawn="1"/>
        </p:nvSpPr>
        <p:spPr>
          <a:xfrm>
            <a:off x="4765974" y="692696"/>
            <a:ext cx="1079677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17.6 – Solving Fraction Equations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17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79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4233863" algn="l"/>
                    <a:tab pos="65706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4233863" algn="l"/>
                    <a:tab pos="6570663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28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4233863" algn="l"/>
                    <a:tab pos="6570663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4233863" algn="l"/>
                    <a:tab pos="6570663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795031"/>
              </a:xfrm>
              <a:prstGeom prst="rect">
                <a:avLst/>
              </a:prstGeom>
              <a:blipFill rotWithShape="0">
                <a:blip r:embed="rId4"/>
                <a:stretch>
                  <a:fillRect l="-2560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982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31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608138" algn="l"/>
                    <a:tab pos="4233863" algn="l"/>
                    <a:tab pos="65706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5(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− 4)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−20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+7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+ 14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−6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608138" algn="l"/>
                    <a:tab pos="4233863" algn="l"/>
                    <a:tab pos="6570663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+ 8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+ 67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31533"/>
              </a:xfrm>
              <a:prstGeom prst="rect">
                <a:avLst/>
              </a:prstGeom>
              <a:blipFill rotWithShape="0">
                <a:blip r:embed="rId4"/>
                <a:stretch>
                  <a:fillRect l="-2560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6924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52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58938" indent="-16589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608138" algn="l"/>
                    <a:tab pos="4233863" algn="l"/>
                    <a:tab pos="6570663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8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8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+ 24</m:t>
                        </m:r>
                      </m:num>
                      <m:den>
                        <m:r>
                          <a:rPr lang="en-US" sz="8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pt-BR" sz="8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58938" indent="-16589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608138" algn="l"/>
                    <a:tab pos="4233863" algn="l"/>
                    <a:tab pos="6570663" algn="l"/>
                  </a:tabLst>
                </a:pPr>
                <a:r>
                  <a:rPr lang="en-US" sz="8000" i="1" dirty="0" smtClean="0">
                    <a:cs typeface="Arial" panose="020B0604020202020204" pitchFamily="34" charset="0"/>
                  </a:rPr>
                  <a:t>a</a:t>
                </a:r>
                <a:r>
                  <a:rPr lang="en-US" sz="8000" dirty="0" smtClean="0"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8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8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den>
                    </m:f>
                  </m:oMath>
                </a14:m>
                <a:endParaRPr lang="pt-BR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58938" indent="-16589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1608138" algn="l"/>
                    <a:tab pos="4233863" algn="l"/>
                    <a:tab pos="6570663" algn="l"/>
                  </a:tabLst>
                </a:pPr>
                <a:r>
                  <a:rPr lang="en-US" sz="8000" i="1" dirty="0" smtClean="0">
                    <a:cs typeface="Arial" panose="020B0604020202020204" pitchFamily="34" charset="0"/>
                  </a:rPr>
                  <a:t>u</a:t>
                </a:r>
                <a:r>
                  <a:rPr lang="en-US" sz="8000" dirty="0" smtClean="0">
                    <a:cs typeface="Arial" panose="020B0604020202020204" pitchFamily="34" charset="0"/>
                  </a:rPr>
                  <a:t> = </a:t>
                </a:r>
                <a:r>
                  <a:rPr lang="en-US" sz="8000" i="1" dirty="0" err="1" smtClean="0">
                    <a:cs typeface="Arial" panose="020B0604020202020204" pitchFamily="34" charset="0"/>
                  </a:rPr>
                  <a:t>vf</a:t>
                </a:r>
                <a:r>
                  <a:rPr lang="en-US" sz="8000" dirty="0" smtClean="0">
                    <a:cs typeface="Arial" panose="020B0604020202020204" pitchFamily="34" charset="0"/>
                  </a:rPr>
                  <a:t>(</a:t>
                </a:r>
                <a:r>
                  <a:rPr lang="en-US" sz="8000" i="1" dirty="0" smtClean="0">
                    <a:cs typeface="Arial" panose="020B0604020202020204" pitchFamily="34" charset="0"/>
                  </a:rPr>
                  <a:t>v</a:t>
                </a:r>
                <a:r>
                  <a:rPr lang="en-US" sz="8000" dirty="0" smtClean="0">
                    <a:cs typeface="Arial" panose="020B0604020202020204" pitchFamily="34" charset="0"/>
                  </a:rPr>
                  <a:t> – </a:t>
                </a:r>
                <a:r>
                  <a:rPr lang="en-US" sz="8000" i="1" dirty="0" smtClean="0">
                    <a:cs typeface="Arial" panose="020B0604020202020204" pitchFamily="34" charset="0"/>
                  </a:rPr>
                  <a:t>f</a:t>
                </a:r>
                <a:r>
                  <a:rPr lang="en-US" sz="8000" dirty="0" smtClean="0">
                    <a:cs typeface="Arial" panose="020B0604020202020204" pitchFamily="34" charset="0"/>
                  </a:rPr>
                  <a:t>)</a:t>
                </a:r>
                <a:endParaRPr lang="pt-BR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52949"/>
              </a:xfrm>
              <a:prstGeom prst="rect">
                <a:avLst/>
              </a:prstGeom>
              <a:blipFill rotWithShape="0">
                <a:blip r:embed="rId4"/>
                <a:stretch>
                  <a:fillRect l="-5548" b="-9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4908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47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251200" algn="l"/>
                    <a:tab pos="5892800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5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5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	</a:t>
                </a: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165600" algn="l"/>
                    <a:tab pos="5892800" algn="l"/>
                  </a:tabLst>
                </a:pPr>
                <a:r>
                  <a:rPr lang="en-US" sz="35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500" dirty="0">
                    <a:cs typeface="Arial" panose="020B0604020202020204" pitchFamily="34" charset="0"/>
                  </a:rPr>
                  <a:t> </a:t>
                </a:r>
                <a:r>
                  <a:rPr lang="en-US" sz="3500" dirty="0" smtClean="0">
                    <a:cs typeface="Arial" panose="020B0604020202020204" pitchFamily="34" charset="0"/>
                  </a:rPr>
                  <a:t>(</a:t>
                </a:r>
                <a:r>
                  <a:rPr lang="en-US" sz="3500" i="1" dirty="0" smtClean="0">
                    <a:cs typeface="Arial" panose="020B0604020202020204" pitchFamily="34" charset="0"/>
                  </a:rPr>
                  <a:t>x</a:t>
                </a:r>
                <a:r>
                  <a:rPr lang="en-US" sz="3500" dirty="0" smtClean="0">
                    <a:cs typeface="Arial" panose="020B0604020202020204" pitchFamily="34" charset="0"/>
                  </a:rPr>
                  <a:t> - 6)(</a:t>
                </a:r>
                <a:r>
                  <a:rPr lang="en-US" sz="3500" i="1" dirty="0" smtClean="0">
                    <a:cs typeface="Arial" panose="020B0604020202020204" pitchFamily="34" charset="0"/>
                  </a:rPr>
                  <a:t>x</a:t>
                </a:r>
                <a:r>
                  <a:rPr lang="en-US" sz="3500" dirty="0" smtClean="0">
                    <a:cs typeface="Arial" panose="020B0604020202020204" pitchFamily="34" charset="0"/>
                  </a:rPr>
                  <a:t> - 3)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- 9)(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+ 9)</a:t>
                </a:r>
                <a:r>
                  <a:rPr lang="pt-BR" sz="3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5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3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+ 1)(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+ 4)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708400" algn="l"/>
                    <a:tab pos="5892800" algn="l"/>
                  </a:tabLst>
                </a:pPr>
                <a:r>
                  <a:rPr lang="en-US" sz="35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5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5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1(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- 7)</a:t>
                </a:r>
                <a:b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+ 2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den>
                    </m:f>
                  </m:oMath>
                </a14:m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den>
                    </m:f>
                  </m:oMath>
                </a14:m>
                <a:endParaRPr lang="pt-BR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708400" algn="l"/>
                    <a:tab pos="5892800" algn="l"/>
                  </a:tabLst>
                </a:pP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- 6)	</a:t>
                </a: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708400" algn="l"/>
                    <a:tab pos="5892800" algn="l"/>
                  </a:tabLst>
                </a:pP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+ 8. 	</a:t>
                </a: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	</a:t>
                </a:r>
                <a:r>
                  <a:rPr lang="pt-BR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endParaRPr lang="pt-BR" sz="35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47966"/>
              </a:xfrm>
              <a:prstGeom prst="rect">
                <a:avLst/>
              </a:prstGeom>
              <a:blipFill rotWithShape="0">
                <a:blip r:embed="rId4"/>
                <a:stretch>
                  <a:fillRect l="-1849" b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1482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0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50938" algn="l"/>
                    <a:tab pos="3251200" algn="l"/>
                    <a:tab pos="58928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Sally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incorrect because the two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terms 	on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denominator have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nothing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common.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The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denominator cannot be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factorised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3463" lvl="1" indent="-5762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150938" algn="l"/>
                    <a:tab pos="3251200" algn="l"/>
                    <a:tab pos="58928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 cannot be simplified because the denominator cannot be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factorised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6263" indent="-5762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50938" algn="l"/>
                    <a:tab pos="3251200" algn="l"/>
                    <a:tab pos="58928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50938" algn="l"/>
                    <a:tab pos="3251200" algn="l"/>
                    <a:tab pos="5892800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+7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den>
                    </m:f>
                  </m:oMath>
                </a14:m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00068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67" r="-2489" b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5841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83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150938" algn="l"/>
                    <a:tab pos="3251200" algn="l"/>
                    <a:tab pos="5892800" algn="l"/>
                  </a:tabLst>
                </a:pPr>
                <a:r>
                  <a:rPr lang="en-US" sz="44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+ 7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− 7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150938" algn="l"/>
                    <a:tab pos="3487738" algn="l"/>
                    <a:tab pos="6062663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−2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150938" algn="l"/>
                    <a:tab pos="3251200" algn="l"/>
                    <a:tab pos="58928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150938" algn="l"/>
                    <a:tab pos="3487738" algn="l"/>
                    <a:tab pos="6062663" algn="l"/>
                  </a:tabLst>
                </a:pP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(6 - x) = -(x - 6)</a:t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i. -1	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−3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83508"/>
              </a:xfrm>
              <a:prstGeom prst="rect">
                <a:avLst/>
              </a:prstGeom>
              <a:blipFill rotWithShape="0">
                <a:blip r:embed="rId4"/>
                <a:stretch>
                  <a:fillRect l="-2560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978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17.3 – Simplifying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9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50938" algn="l"/>
                    <a:tab pos="4165600" algn="l"/>
                    <a:tab pos="5892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4 − 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− 6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+6)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−3</m:t>
                        </m:r>
                      </m:den>
                    </m:f>
                  </m:oMath>
                </a14:m>
                <a:endParaRPr lang="pt-BR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indent="-9652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150938" algn="l"/>
                    <a:tab pos="4165600" algn="l"/>
                    <a:tab pos="5892800" algn="l"/>
                  </a:tabLst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Numerator: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+ 4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- 3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+ 3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1)(2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)(5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+ 6) Denominator: (3 -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3 + 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)(5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+ 6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+ 4)(7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en-US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- 1)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3 − 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= -1; other factors cancel to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leave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pt-BR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93400"/>
              </a:xfrm>
              <a:prstGeom prst="rect">
                <a:avLst/>
              </a:prstGeom>
              <a:blipFill rotWithShape="0">
                <a:blip r:embed="rId4"/>
                <a:stretch>
                  <a:fillRect l="-2134" r="-356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8244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17.4 – More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75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50938" algn="l"/>
                    <a:tab pos="3487738" algn="l"/>
                    <a:tab pos="5892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den>
                    </m:f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</m:den>
                    </m:f>
                  </m:oMath>
                </a14:m>
                <a:endParaRPr lang="pt-BR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50938" algn="l"/>
                    <a:tab pos="3487738" algn="l"/>
                    <a:tab pos="5892800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+11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50938" algn="l"/>
                    <a:tab pos="3487738" algn="l"/>
                    <a:tab pos="5892800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cs typeface="Arial" panose="020B0604020202020204" pitchFamily="34" charset="0"/>
                  </a:rPr>
                  <a:t>(</a:t>
                </a:r>
                <a:r>
                  <a:rPr lang="en-US" sz="3800" i="1" dirty="0" smtClean="0"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cs typeface="Arial" panose="020B0604020202020204" pitchFamily="34" charset="0"/>
                  </a:rPr>
                  <a:t> + 3)(</a:t>
                </a:r>
                <a:r>
                  <a:rPr lang="en-US" sz="3800" i="1" dirty="0" smtClean="0"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cs typeface="Arial" panose="020B0604020202020204" pitchFamily="34" charset="0"/>
                  </a:rPr>
                  <a:t> - 4)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50938" algn="l"/>
                    <a:tab pos="3487738" algn="l"/>
                    <a:tab pos="5892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(</a:t>
                </a:r>
                <a:r>
                  <a:rPr lang="en-US" sz="3800" i="1" dirty="0" smtClean="0">
                    <a:cs typeface="Arial" panose="020B0604020202020204" pitchFamily="34" charset="0"/>
                  </a:rPr>
                  <a:t>x</a:t>
                </a:r>
                <a:r>
                  <a:rPr lang="en-US" sz="3800" dirty="0" smtClean="0">
                    <a:cs typeface="Arial" panose="020B0604020202020204" pitchFamily="34" charset="0"/>
                  </a:rPr>
                  <a:t> - </a:t>
                </a:r>
                <a:r>
                  <a:rPr lang="en-US" sz="3800" dirty="0">
                    <a:cs typeface="Arial" panose="020B0604020202020204" pitchFamily="34" charset="0"/>
                  </a:rPr>
                  <a:t>3)(</a:t>
                </a:r>
                <a:r>
                  <a:rPr lang="en-US" sz="3800" i="1" dirty="0"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cs typeface="Arial" panose="020B0604020202020204" pitchFamily="34" charset="0"/>
                  </a:rPr>
                  <a:t>+ 3)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800" dirty="0">
                    <a:cs typeface="Arial" panose="020B0604020202020204" pitchFamily="34" charset="0"/>
                  </a:rPr>
                  <a:t>(</a:t>
                </a:r>
                <a:r>
                  <a:rPr lang="en-US" sz="3800" i="1" dirty="0"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cs typeface="Arial" panose="020B0604020202020204" pitchFamily="34" charset="0"/>
                  </a:rPr>
                  <a:t>+ 2)(</a:t>
                </a:r>
                <a:r>
                  <a:rPr lang="en-US" sz="3800" i="1" dirty="0">
                    <a:cs typeface="Arial" panose="020B0604020202020204" pitchFamily="34" charset="0"/>
                  </a:rPr>
                  <a:t>x</a:t>
                </a:r>
                <a:r>
                  <a:rPr lang="en-US" sz="3800" dirty="0">
                    <a:cs typeface="Arial" panose="020B0604020202020204" pitchFamily="34" charset="0"/>
                  </a:rPr>
                  <a:t> + 3</a:t>
                </a:r>
                <a:r>
                  <a:rPr lang="en-US" sz="3800" dirty="0" smtClean="0">
                    <a:cs typeface="Arial" panose="020B0604020202020204" pitchFamily="34" charset="0"/>
                  </a:rPr>
                  <a:t>)	</a:t>
                </a: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+2</m:t>
                        </m:r>
                      </m:den>
                    </m:f>
                  </m:oMath>
                </a14:m>
                <a:endParaRPr lang="pt-BR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75254"/>
              </a:xfrm>
              <a:prstGeom prst="rect">
                <a:avLst/>
              </a:prstGeom>
              <a:blipFill rotWithShape="0">
                <a:blip r:embed="rId4"/>
                <a:stretch>
                  <a:fillRect l="-2134" b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8262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17.4 – More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66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150938" algn="l"/>
                    <a:tab pos="48593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− 2)(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− 3)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+ 1)(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+ 4)</m:t>
                        </m:r>
                      </m:den>
                    </m:f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+ 7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− 3)(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− 7)</m:t>
                        </m:r>
                      </m:den>
                    </m:f>
                  </m:oMath>
                </a14:m>
                <a:endParaRPr lang="pt-BR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150938" algn="l"/>
                    <a:tab pos="485933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+ 2)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t-BR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pt-BR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b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4)(</a:t>
                </a:r>
                <a:r>
                  <a:rPr lang="pt-BR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5)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1)(</a:t>
                </a:r>
                <a:r>
                  <a:rPr lang="pt-BR" sz="3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- 1)</a:t>
                </a:r>
                <a:b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(7x - 3)(2x - 4)</a:t>
                </a:r>
              </a:p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150938" algn="l"/>
                    <a:tab pos="485933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+ 9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+ 4)(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+ 5)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− 1)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+ 26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− 5)(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+ 3)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− 3)(2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pt-BR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66122"/>
              </a:xfrm>
              <a:prstGeom prst="rect">
                <a:avLst/>
              </a:prstGeom>
              <a:blipFill rotWithShape="0">
                <a:blip r:embed="rId4"/>
                <a:stretch>
                  <a:fillRect l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38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17.4 – More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37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35050" indent="-10350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50938" algn="l"/>
                    <a:tab pos="5192713" algn="l"/>
                  </a:tabLst>
                </a:pPr>
                <a:r>
                  <a:rPr lang="en-US" sz="4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+ 10)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− 4)(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+ 3)</m:t>
                        </m:r>
                      </m:den>
                    </m:f>
                  </m:oMath>
                </a14:m>
                <a:endParaRPr lang="pt-BR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5050" indent="-10350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50938" algn="l"/>
                    <a:tab pos="5192713" algn="l"/>
                  </a:tabLst>
                </a:pPr>
                <a:r>
                  <a:rPr lang="pt-BR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+ 3)	</a:t>
                </a:r>
                <a:r>
                  <a:rPr lang="pt-BR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4(</a:t>
                </a:r>
                <a:r>
                  <a:rPr lang="pt-BR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  <a:b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12(</a:t>
                </a:r>
                <a:r>
                  <a:rPr lang="pt-BR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+ 3) 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+ 3)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5050" indent="-10350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150938" algn="l"/>
                    <a:tab pos="5192713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4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4800" dirty="0">
                    <a:cs typeface="Arial" panose="020B0604020202020204" pitchFamily="34" charset="0"/>
                  </a:rPr>
                  <a:t> </a:t>
                </a:r>
                <a:r>
                  <a:rPr lang="pt-B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- 4)(</a:t>
                </a:r>
                <a:r>
                  <a:rPr lang="pt-BR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  <a:r>
                  <a:rPr lang="pt-B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4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</m:t>
                        </m:r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− 4)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37167"/>
              </a:xfrm>
              <a:prstGeom prst="rect">
                <a:avLst/>
              </a:prstGeom>
              <a:blipFill rotWithShape="0">
                <a:blip r:embed="rId4"/>
                <a:stretch>
                  <a:fillRect l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104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699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99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5265738" algn="l"/>
                    <a:tab pos="6637338" algn="l"/>
                  </a:tabLst>
                </a:pP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84</a:t>
                </a:r>
                <a:endParaRPr lang="pt-BR" sz="3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5994400" algn="l"/>
                    <a:tab pos="66373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43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351338" algn="l"/>
                    <a:tab pos="66373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351338" algn="l"/>
                    <a:tab pos="66373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 – 35x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12</a:t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4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2862263" algn="l"/>
                    <a:tab pos="4351338" algn="l"/>
                    <a:tab pos="66373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	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 = 5</a:t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99134"/>
              </a:xfrm>
              <a:prstGeom prst="rect">
                <a:avLst/>
              </a:prstGeom>
              <a:blipFill rotWithShape="0">
                <a:blip r:embed="rId4"/>
                <a:stretch>
                  <a:fillRect l="-1991" t="-1774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416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17.4 – More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67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150938" algn="l"/>
                    <a:tab pos="485933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+1)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1 −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+ 6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num>
                      <m:den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+ 2)(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+4)(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− 7)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1 −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5 −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+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150938" algn="l"/>
                    <a:tab pos="4859338" algn="l"/>
                  </a:tabLst>
                </a:pPr>
                <a:r>
                  <a:rPr lang="en-US" sz="44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</m:num>
                      <m:den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+ 2)(</m:t>
                        </m:r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+ 4)(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− 7)</m:t>
                        </m:r>
                      </m:den>
                    </m:f>
                  </m:oMath>
                </a14:m>
                <a:endParaRPr lang="pt-B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150938" algn="l"/>
                    <a:tab pos="4859338" algn="l"/>
                  </a:tabLst>
                </a:pP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 own answer. </a:t>
                </a:r>
                <a:r>
                  <a:rPr lang="pt-BR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67852"/>
              </a:xfrm>
              <a:prstGeom prst="rect">
                <a:avLst/>
              </a:prstGeom>
              <a:blipFill rotWithShape="0">
                <a:blip r:embed="rId4"/>
                <a:stretch>
                  <a:fillRect l="-2560" t="-11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1969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17.5 – S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urds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53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578008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578008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578008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  <a:b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 3	       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578008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rad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3036888" algn="l"/>
                    <a:tab pos="578008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cs typeface="Arial" panose="020B0604020202020204" pitchFamily="34" charset="0"/>
                  </a:rPr>
                  <a:t> </a:t>
                </a:r>
                <a:r>
                  <a:rPr lang="en-US" sz="3800" dirty="0" err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cs typeface="Arial" panose="020B0604020202020204" pitchFamily="34" charset="0"/>
                  </a:rPr>
                  <a:t>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53645"/>
              </a:xfrm>
              <a:prstGeom prst="rect">
                <a:avLst/>
              </a:prstGeom>
              <a:blipFill rotWithShape="0">
                <a:blip r:embed="rId4"/>
                <a:stretch>
                  <a:fillRect l="-2134" t="-796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0698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17.5 – S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urds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71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3036888" algn="l"/>
                    <a:tab pos="578008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42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latin typeface="Cambria Math" panose="02040503050406030204" pitchFamily="18" charset="0"/>
                      </a:rPr>
                      <m:t>22</m:t>
                    </m:r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latin typeface="Cambria Math" panose="02040503050406030204" pitchFamily="18" charset="0"/>
                      </a:rPr>
                      <m:t>15</m:t>
                    </m:r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sz="4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4278313" algn="l"/>
                    <a:tab pos="5780088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 = 2(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+1)</a:t>
                </a:r>
                <a:b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3(3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3(6 -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8088" algn="l"/>
                    <a:tab pos="4278313" algn="l"/>
                    <a:tab pos="5780088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11 + 5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6 - 4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26 - 8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52 + 14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71920"/>
              </a:xfrm>
              <a:prstGeom prst="rect">
                <a:avLst/>
              </a:prstGeom>
              <a:blipFill rotWithShape="0">
                <a:blip r:embed="rId4"/>
                <a:stretch>
                  <a:fillRect l="-2489" t="-1134" r="-213" b="-4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2318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17.5 – S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urds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65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8088" algn="l"/>
                    <a:tab pos="4398963" algn="l"/>
                    <a:tab pos="5780088" algn="l"/>
                  </a:tabLst>
                </a:pP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30 -10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30,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-10, </a:t>
                </a:r>
                <a:r>
                  <a:rPr lang="pt-BR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</a:t>
                </a:r>
              </a:p>
              <a:p>
                <a:pPr marL="862013" indent="-8620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8088" algn="l"/>
                    <a:tab pos="4398963" algn="l"/>
                    <a:tab pos="5780088" algn="l"/>
                  </a:tabLst>
                </a:pP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i.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53 - 6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:r>
                  <a:rPr lang="pt-BR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+ 4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pt-BR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12 + 8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800" dirty="0" smtClean="0">
                  <a:latin typeface="Arial" panose="020B0604020202020204" pitchFamily="34" charset="0"/>
                </a:endParaRPr>
              </a:p>
              <a:p>
                <a:pPr marL="1431925" lvl="1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398963" algn="l"/>
                    <a:tab pos="5780088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perimeter of the first shape would be 32 units,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rational. The perimeter of the second shape would be 8 + 4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8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irrational.</a:t>
                </a:r>
                <a:endParaRPr lang="pt-BR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65187"/>
              </a:xfrm>
              <a:prstGeom prst="rect">
                <a:avLst/>
              </a:prstGeom>
              <a:blipFill rotWithShape="0">
                <a:blip r:embed="rId4"/>
                <a:stretch>
                  <a:fillRect l="-2134" t="-682" r="-925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845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17.5 – S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urds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075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08088" indent="-120808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776413" algn="l"/>
                    <a:tab pos="5192713" algn="l"/>
                  </a:tabLst>
                </a:pP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(3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+ 2)</m:t>
                        </m:r>
                      </m:num>
                      <m:den>
                        <m:r>
                          <a:rPr lang="en-US" sz="6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</a:t>
                </a:r>
                <a:b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</a:t>
                </a:r>
              </a:p>
              <a:p>
                <a:pPr marL="1208088" indent="-120808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776413" algn="l"/>
                    <a:tab pos="5192713" algn="l"/>
                  </a:tabLst>
                </a:pPr>
                <a:r>
                  <a:rPr lang="pt-BR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-3, </a:t>
                </a:r>
                <a:r>
                  <a:rPr lang="pt-BR" sz="5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  <a:endParaRPr lang="pt-BR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075796"/>
              </a:xfrm>
              <a:prstGeom prst="rect">
                <a:avLst/>
              </a:prstGeom>
              <a:blipFill rotWithShape="0">
                <a:blip r:embed="rId4"/>
                <a:stretch>
                  <a:fillRect l="-3414" r="-1138" b="-8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67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17.5 – S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urds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67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1431925" algn="l"/>
                    <a:tab pos="4451350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1 − </m:t>
                        </m:r>
                        <m:rad>
                          <m:radPr>
                            <m:degHide m:val="on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+ </m:t>
                        </m:r>
                        <m:rad>
                          <m:radPr>
                            <m:degHide m:val="on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+ </m:t>
                        </m:r>
                        <m:rad>
                          <m:radPr>
                            <m:degHide m:val="on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(1 − </m:t>
                        </m:r>
                        <m:rad>
                          <m:radPr>
                            <m:degHide m:val="on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 + </m:t>
                        </m:r>
                        <m:rad>
                          <m:radPr>
                            <m:degHide m:val="on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 + 7</m:t>
                        </m:r>
                        <m:rad>
                          <m:radPr>
                            <m:degHide m:val="on"/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den>
                    </m:f>
                  </m:oMath>
                </a14:m>
                <a:endParaRPr lang="pt-BR" sz="4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4"/>
                  <a:tabLst>
                    <a:tab pos="1431925" algn="l"/>
                    <a:tab pos="4451350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</a:t>
                </a:r>
                <a:r>
                  <a:rPr lang="en-US" sz="4200" dirty="0" smtClean="0">
                    <a:latin typeface="arial" panose="020B0604020202020204" pitchFamily="34" charset="0"/>
                  </a:rPr>
                  <a:t>±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200" dirty="0" smtClean="0"/>
                  <a:t/>
                </a:r>
                <a:br>
                  <a:rPr lang="en-US" sz="4200" dirty="0" smtClean="0"/>
                </a:br>
                <a:r>
                  <a:rPr lang="en-US" sz="4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200" dirty="0" smtClean="0"/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4200" dirty="0">
                    <a:latin typeface="arial" panose="020B0604020202020204" pitchFamily="34" charset="0"/>
                  </a:rPr>
                  <a:t>±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200" dirty="0" smtClean="0">
                    <a:latin typeface="Arial" panose="020B0604020202020204" pitchFamily="34" charset="0"/>
                  </a:rPr>
                  <a:t/>
                </a:r>
                <a:br>
                  <a:rPr lang="en-US" sz="4200" dirty="0" smtClean="0">
                    <a:latin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</a:rPr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US" sz="4200" dirty="0">
                    <a:latin typeface="arial" panose="020B0604020202020204" pitchFamily="34" charset="0"/>
                  </a:rPr>
                  <a:t>±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endParaRPr lang="en-US" sz="42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67522"/>
              </a:xfrm>
              <a:prstGeom prst="rect">
                <a:avLst/>
              </a:prstGeom>
              <a:blipFill rotWithShape="0">
                <a:blip r:embed="rId4"/>
                <a:stretch>
                  <a:fillRect l="-2489" b="-4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652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17.6 – S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olving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Algebraic Fraction Equations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83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445135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+ 3)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  <a:endParaRPr lang="en-US" sz="4000" dirty="0" smtClean="0">
                  <a:latin typeface="Arial" panose="020B0604020202020204" pitchFamily="34" charset="0"/>
                </a:endParaRP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286385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4000" dirty="0" smtClean="0"/>
                  <a:t>	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4000" dirty="0" smtClean="0"/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−6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286385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-2,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-4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, x = 1</a:t>
                </a:r>
                <a:r>
                  <a:rPr lang="en-US" sz="4000" dirty="0"/>
                  <a:t/>
                </a:r>
                <a:br>
                  <a:rPr lang="en-US" sz="4000" dirty="0"/>
                </a:br>
                <a:r>
                  <a:rPr lang="en-US" sz="40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4,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1</a:t>
                </a: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2863850" algn="l"/>
                  </a:tabLst>
                </a:pPr>
                <a:r>
                  <a:rPr lang="en-US" sz="4000" i="1" dirty="0" smtClean="0"/>
                  <a:t>x</a:t>
                </a:r>
                <a:r>
                  <a:rPr lang="en-US" sz="4000" dirty="0" smtClean="0"/>
                  <a:t> = 1.40, x = -4.06</a:t>
                </a:r>
              </a:p>
              <a:p>
                <a:pPr marL="620713" indent="-6207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31925" algn="l"/>
                    <a:tab pos="286385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/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/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83599"/>
              </a:xfrm>
              <a:prstGeom prst="rect">
                <a:avLst/>
              </a:prstGeom>
              <a:blipFill rotWithShape="0">
                <a:blip r:embed="rId4"/>
                <a:stretch>
                  <a:fillRect l="-2276" t="-2115" b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640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17.6 – S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olving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Algebraic Fraction Equations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52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31925" algn="l"/>
                    <a:tab pos="469265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</a:rPr>
                  <a:t>, </a:t>
                </a:r>
                <a:r>
                  <a:rPr lang="en-US" sz="4000" i="1" dirty="0" smtClean="0">
                    <a:latin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</a:rPr>
                  <a:t> = -2</a:t>
                </a:r>
                <a:r>
                  <a:rPr lang="en-US" sz="4000" dirty="0">
                    <a:latin typeface="Arial" panose="020B0604020202020204" pitchFamily="34" charset="0"/>
                  </a:rPr>
                  <a:t/>
                </a:r>
                <a:br>
                  <a:rPr lang="en-US" sz="4000" dirty="0">
                    <a:latin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31925" algn="l"/>
                    <a:tab pos="4692650" algn="l"/>
                  </a:tabLst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- 9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+ 2 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- 7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 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+ 9x - 4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)(-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+ 4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</a:rPr>
                  <a:t>, </a:t>
                </a:r>
                <a:r>
                  <a:rPr lang="en-US" sz="4000" i="1" dirty="0" smtClean="0">
                    <a:latin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52427"/>
              </a:xfrm>
              <a:prstGeom prst="rect">
                <a:avLst/>
              </a:prstGeom>
              <a:blipFill rotWithShape="0">
                <a:blip r:embed="rId4"/>
                <a:stretch>
                  <a:fillRect l="-2276" r="-1138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7231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17.6 – S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olving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Algebraic Fraction Equations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9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31925" algn="l"/>
                    <a:tab pos="4692650" algn="l"/>
                  </a:tabLst>
                </a:pP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own answer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1,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9</a:t>
                </a:r>
              </a:p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31925" algn="l"/>
                    <a:tab pos="469265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0,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1,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-4,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31925" algn="l"/>
                    <a:tab pos="4692650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</a:rPr>
                  <a:t> = 0.29,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-10.29 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</a:rPr>
                  <a:t>b.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1.21,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-1.81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</a:rPr>
                  <a:t>c.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6.37,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0.63</a:t>
                </a:r>
                <a:br>
                  <a:rPr lang="en-US" sz="3600" dirty="0" smtClean="0">
                    <a:latin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5.70, </a:t>
                </a: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-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0.70</a:t>
                </a:r>
              </a:p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31925" algn="l"/>
                    <a:tab pos="4692650" algn="l"/>
                  </a:tabLst>
                </a:pPr>
                <a:r>
                  <a:rPr lang="en-US" sz="3600" i="1" dirty="0">
                    <a:latin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6 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±</a:t>
                </a:r>
                <a:r>
                  <a:rPr lang="en-US" sz="36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92237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634" b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4355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52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692650" algn="l"/>
                  </a:tabLst>
                </a:pPr>
                <a:r>
                  <a:rPr lang="pt-BR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04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→ x 2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+ 5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sz="304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 → </a:t>
                </a:r>
                <a:r>
                  <a:rPr lang="en-US" sz="3040" dirty="0"/>
                  <a:t>÷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2 →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- 6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sz="3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 →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+ 1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3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sz="3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304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692650" algn="l"/>
                  </a:tabLst>
                </a:pP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4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4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04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4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4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304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04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692650" algn="l"/>
                  </a:tabLst>
                </a:pP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12t 	</a:t>
                </a: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4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4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num>
                      <m:den>
                        <m:r>
                          <a:rPr lang="en-US" sz="304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04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692650" algn="l"/>
                  </a:tabLst>
                </a:pP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b.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-5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        </a:t>
                </a: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4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4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4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04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138238" algn="l"/>
                    <a:tab pos="4692650" algn="l"/>
                  </a:tabLst>
                </a:pP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Alice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multiplied 5 by 2 to get 10. Then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she </a:t>
                </a:r>
                <a:r>
                  <a:rPr lang="en-US" sz="3040" dirty="0">
                    <a:latin typeface="Arial" panose="020B0604020202020204" pitchFamily="34" charset="0"/>
                    <a:cs typeface="Arial" panose="020B0604020202020204" pitchFamily="34" charset="0"/>
                  </a:rPr>
                  <a:t>worked out 10 squared, which is 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100.</a:t>
                </a:r>
                <a:b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4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4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20</a:t>
                </a:r>
                <a:endParaRPr lang="en-US" sz="304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52674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27" r="-1991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6541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699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77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1738" algn="l"/>
                    <a:tab pos="4521200" algn="l"/>
                    <a:tab pos="66373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−7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37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1738" algn="l"/>
                    <a:tab pos="4521200" algn="l"/>
                    <a:tab pos="66373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b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7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37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3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01738" algn="l"/>
                    <a:tab pos="4521200" algn="l"/>
                    <a:tab pos="6637338" algn="l"/>
                  </a:tabLst>
                </a:pP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+ 1)(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+ 5)	</a:t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- 10)(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+ 3)</a:t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- 2)(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- 3)	</a:t>
                </a:r>
                <a:b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- 6)(</a:t>
                </a:r>
                <a:r>
                  <a:rPr lang="pt-BR" sz="37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+ 6)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77241"/>
              </a:xfrm>
              <a:prstGeom prst="rect">
                <a:avLst/>
              </a:prstGeom>
              <a:blipFill rotWithShape="0">
                <a:blip r:embed="rId4"/>
                <a:stretch>
                  <a:fillRect l="-1991"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442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01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38238" algn="l"/>
                    <a:tab pos="2795588" algn="l"/>
                    <a:tab pos="4795838" algn="l"/>
                    <a:tab pos="6573838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54 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-250 </a:t>
                </a:r>
                <a:endParaRPr lang="pt-B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38238" algn="l"/>
                    <a:tab pos="2795588" algn="l"/>
                    <a:tab pos="4795838" algn="l"/>
                    <a:tab pos="6573838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480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2.5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600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-33</a:t>
                </a:r>
              </a:p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38238" algn="l"/>
                    <a:tab pos="2795588" algn="l"/>
                    <a:tab pos="4795838" algn="l"/>
                    <a:tab pos="6573838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pt-BR" sz="3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t-BR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38238" algn="l"/>
                    <a:tab pos="2795588" algn="l"/>
                    <a:tab pos="4795838" algn="l"/>
                    <a:tab pos="6573838" algn="l"/>
                  </a:tabLst>
                </a:pP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pt-BR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latin typeface="arial" panose="020B0604020202020204" pitchFamily="34" charset="0"/>
                  </a:rPr>
                  <a:t>±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± 2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</a:rPr>
                  <a:t>±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600" dirty="0" smtClean="0"/>
                  <a:t> </a:t>
                </a:r>
                <a:r>
                  <a:rPr lang="en-US" sz="3600" i="1" dirty="0" smtClean="0"/>
                  <a:t>a</a:t>
                </a:r>
                <a:r>
                  <a:rPr lang="en-US" sz="3600" dirty="0" smtClean="0"/>
                  <a:t> = </a:t>
                </a:r>
                <a:r>
                  <a:rPr lang="en-US" sz="3200" dirty="0">
                    <a:latin typeface="arial" panose="020B0604020202020204" pitchFamily="34" charset="0"/>
                  </a:rPr>
                  <a:t>±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600" dirty="0" smtClean="0"/>
              </a:p>
              <a:p>
                <a:pPr marL="793750" indent="-7937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138238" algn="l"/>
                    <a:tab pos="2795588" algn="l"/>
                    <a:tab pos="4795838" algn="l"/>
                    <a:tab pos="657383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600" dirty="0" smtClean="0"/>
                  <a:t> </a:t>
                </a:r>
                <a:r>
                  <a:rPr lang="en-US" sz="3600" i="1" dirty="0"/>
                  <a:t>a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= 0, </a:t>
                </a:r>
                <a:r>
                  <a:rPr lang="en-US" sz="3600" i="1" dirty="0" smtClean="0"/>
                  <a:t>a</a:t>
                </a:r>
                <a:r>
                  <a:rPr lang="en-US" sz="3600" dirty="0" smtClean="0"/>
                  <a:t> = -3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600" dirty="0" smtClean="0"/>
                  <a:t> </a:t>
                </a:r>
                <a:r>
                  <a:rPr lang="en-US" sz="3600" i="1" dirty="0"/>
                  <a:t>a</a:t>
                </a:r>
                <a:r>
                  <a:rPr lang="en-US" sz="3600" dirty="0"/>
                  <a:t> = </a:t>
                </a:r>
                <a:r>
                  <a:rPr lang="en-US" sz="3600" dirty="0" smtClean="0"/>
                  <a:t>1, </a:t>
                </a:r>
                <a:r>
                  <a:rPr lang="en-US" sz="3600" i="1" dirty="0"/>
                  <a:t>a</a:t>
                </a:r>
                <a:r>
                  <a:rPr lang="en-US" sz="3600" dirty="0"/>
                  <a:t> = </a:t>
                </a:r>
                <a:r>
                  <a:rPr lang="en-US" sz="3600" dirty="0" smtClean="0"/>
                  <a:t>-5</a:t>
                </a:r>
                <a:br>
                  <a:rPr lang="en-US" sz="3600" dirty="0" smtClean="0"/>
                </a:br>
                <a:r>
                  <a:rPr lang="en-US" sz="36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600" dirty="0" smtClean="0"/>
                  <a:t> </a:t>
                </a:r>
                <a:r>
                  <a:rPr lang="en-US" sz="3600" i="1" dirty="0"/>
                  <a:t>a</a:t>
                </a:r>
                <a:r>
                  <a:rPr lang="en-US" sz="3600" dirty="0"/>
                  <a:t> = </a:t>
                </a:r>
                <a:r>
                  <a:rPr lang="en-US" sz="3600" dirty="0" smtClean="0"/>
                  <a:t>-1, </a:t>
                </a:r>
                <a:r>
                  <a:rPr lang="en-US" sz="3600" i="1" dirty="0"/>
                  <a:t>a</a:t>
                </a:r>
                <a:r>
                  <a:rPr lang="en-US" sz="3600" dirty="0"/>
                  <a:t> = </a:t>
                </a:r>
                <a:r>
                  <a:rPr lang="en-US" sz="3600" dirty="0" smtClean="0"/>
                  <a:t>-2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600" dirty="0" smtClean="0"/>
                  <a:t> </a:t>
                </a:r>
                <a:r>
                  <a:rPr lang="en-US" sz="3600" i="1" dirty="0"/>
                  <a:t>a</a:t>
                </a:r>
                <a:r>
                  <a:rPr lang="en-US" sz="3600" dirty="0"/>
                  <a:t> = </a:t>
                </a:r>
                <a:r>
                  <a:rPr lang="en-US" sz="3600" dirty="0" smtClean="0"/>
                  <a:t>-1, </a:t>
                </a:r>
                <a:r>
                  <a:rPr lang="en-US" sz="3600" i="1" dirty="0"/>
                  <a:t>a</a:t>
                </a:r>
                <a:r>
                  <a:rPr lang="en-US" sz="3600" dirty="0"/>
                  <a:t> = -3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01506"/>
              </a:xfrm>
              <a:prstGeom prst="rect">
                <a:avLst/>
              </a:prstGeom>
              <a:blipFill rotWithShape="0">
                <a:blip r:embed="rId4"/>
                <a:stretch>
                  <a:fillRect l="-1920" b="-3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0962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indent="-79375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3536950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+1 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- 13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- 8	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28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4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20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4</a:t>
            </a:r>
          </a:p>
          <a:p>
            <a:pPr marL="793750" indent="-79375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3536950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+ 3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8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4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–4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50" indent="-79375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2622550" algn="l"/>
                <a:tab pos="2795588" algn="l"/>
                <a:tab pos="4745038" algn="l"/>
                <a:tab pos="6865938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71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-40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-58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50" indent="-79375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138238" algn="l"/>
                <a:tab pos="3536950" algn="l"/>
                <a:tab pos="6003925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b. 37 – 4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16x2 – 24x + 16	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+ 3	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107 – 20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512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lnSpc>
                    <a:spcPts val="6800"/>
                  </a:lnSpc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1138238" algn="l"/>
                    <a:tab pos="4451350" algn="l"/>
                    <a:tab pos="6003925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pt-BR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− 9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3(</a:t>
                </a:r>
                <a:r>
                  <a:rPr lang="pt-BR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+ 4)</a:t>
                </a:r>
                <a:b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- 6	</a:t>
                </a:r>
                <a:b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+ 4</a:t>
                </a:r>
              </a:p>
              <a:p>
                <a:pPr marL="793750" indent="-793750">
                  <a:lnSpc>
                    <a:spcPts val="6800"/>
                  </a:lnSpc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5"/>
                  <a:tabLst>
                    <a:tab pos="1138238" algn="l"/>
                    <a:tab pos="4451350" algn="l"/>
                    <a:tab pos="6003925" algn="l"/>
                  </a:tabLst>
                </a:pP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2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</a:t>
                </a:r>
                <a:b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78423"/>
              </a:xfrm>
              <a:prstGeom prst="rect">
                <a:avLst/>
              </a:prstGeom>
              <a:blipFill rotWithShape="0">
                <a:blip r:embed="rId4"/>
                <a:stretch>
                  <a:fillRect l="-2489" t="-667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0294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138238" algn="l"/>
                <a:tab pos="4745038" algn="l"/>
                <a:tab pos="6056313" algn="l"/>
              </a:tabLst>
            </a:pPr>
            <a:r>
              <a:rPr lang="pt-BR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' own answer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9999 (use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- 1)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39 999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(use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138238" algn="l"/>
                <a:tab pos="4745038" algn="l"/>
                <a:tab pos="6056313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)=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+ 10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+ 1) =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+ 10 -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+ 10</a:t>
            </a:r>
          </a:p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138238" algn="l"/>
                <a:tab pos="4745038" algn="l"/>
                <a:tab pos="6056313" algn="l"/>
              </a:tabLst>
            </a:pP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+ 4) -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= 70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- 70 = 0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9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- 70 = 0</a:t>
            </a: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42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311275" algn="l"/>
                <a:tab pos="4745038" algn="l"/>
                <a:tab pos="6056313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prime.</a:t>
            </a: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745038" algn="l"/>
                <a:tab pos="605631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number less than 1 gives a cube that is less than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its square.</a:t>
            </a: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745038" algn="l"/>
                <a:tab pos="605631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 -5 - -2 = -3, -5 + -2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-7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745038" algn="l"/>
                <a:tab pos="605631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 16 - 4 = 12.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311275" algn="l"/>
                <a:tab pos="4745038" algn="l"/>
                <a:tab pos="605631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+ 1 + 2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+ 1 = odd.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311275" algn="l"/>
                <a:tab pos="4745038" algn="l"/>
                <a:tab pos="6056313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even number will be two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more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number, which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is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one more, will be odd),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4745038" algn="l"/>
                <a:tab pos="605631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)(2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2) = 4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4(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 This is divisible by 4.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07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7438" indent="-10874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11275" algn="l"/>
                <a:tab pos="4745038" algn="l"/>
                <a:tab pos="6056313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1)(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- 1) =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- 1.4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must be even, so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-1 must be odd.</a:t>
            </a:r>
          </a:p>
          <a:p>
            <a:pPr marL="1087438" indent="-10874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1"/>
              <a:tabLst>
                <a:tab pos="1311275" algn="l"/>
                <a:tab pos="4745038" algn="l"/>
                <a:tab pos="6056313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+ 5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is even, even + odd = odd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92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5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311275" algn="l"/>
                    <a:tab pos="2916238" algn="l"/>
                    <a:tab pos="4745038" algn="l"/>
                    <a:tab pos="6624638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431925" lvl="1" indent="-5715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1379538" algn="l"/>
                    <a:tab pos="2916238" algn="l"/>
                    <a:tab pos="4745038" algn="l"/>
                    <a:tab pos="6624638" algn="l"/>
                  </a:tabLst>
                </a:pP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It will be 1 divided by 99 times 100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431925" lvl="1" indent="-5715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1379538" algn="l"/>
                    <a:tab pos="2916238" algn="l"/>
                    <a:tab pos="4745038" algn="l"/>
                    <a:tab pos="6624638" algn="l"/>
                  </a:tabLst>
                </a:pP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+1)</m:t>
                        </m:r>
                      </m:den>
                    </m:f>
                  </m:oMath>
                </a14:m>
                <a:endParaRPr lang="en-US" sz="3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76413" lvl="2" indent="-4587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romanLcPeriod" startAt="2"/>
                  <a:tabLst>
                    <a:tab pos="1379538" algn="l"/>
                    <a:tab pos="2916238" algn="l"/>
                    <a:tab pos="4745038" algn="l"/>
                    <a:tab pos="6624638" algn="l"/>
                  </a:tabLst>
                </a:pP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This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shows that the difference between two fractions with 1 on the numerators and consecutive numbers on the denominator will be 1 divided by the denominators multiplied together.</a:t>
                </a:r>
                <a:endParaRPr lang="pt-BR"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59508"/>
              </a:xfrm>
              <a:prstGeom prst="rect">
                <a:avLst/>
              </a:prstGeom>
              <a:blipFill rotWithShape="0">
                <a:blip r:embed="rId4"/>
                <a:stretch>
                  <a:fillRect l="-1849" r="-2916" b="-3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7622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+1)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even, even x odd = even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odd, odd x even = even</a:t>
            </a:r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even x odd x even = even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Or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= odd x even x odd =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+ 1)</a:t>
            </a:r>
            <a:r>
              <a:rPr lang="pt-BR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 +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+ 1) + </a:t>
            </a:r>
            <a:r>
              <a:rPr lang="pt-BR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pt-BR" sz="3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99968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10350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6370 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1035050" indent="-10350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en-US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3390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km	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3.73 m/s</a:t>
            </a:r>
            <a:r>
              <a:rPr lang="en-US" sz="6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035050" indent="-10350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11.29m/s</a:t>
            </a:r>
            <a:r>
              <a:rPr lang="en-US" sz="6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indent="-10350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2916238" algn="l"/>
                <a:tab pos="4745038" algn="l"/>
                <a:tab pos="6624638" algn="l"/>
              </a:tabLst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7320 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km (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261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5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11275" algn="l"/>
                    <a:tab pos="3778250" algn="l"/>
                    <a:tab pos="662463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 smtClean="0"/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23 =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4000" dirty="0"/>
              </a:p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11275" algn="l"/>
                    <a:tab pos="3778250" algn="l"/>
                    <a:tab pos="6624638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/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6 + 3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11275" algn="l"/>
                    <a:tab pos="3778250" algn="l"/>
                    <a:tab pos="662463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x</a:t>
                </a:r>
                <a:r>
                  <a:rPr lang="en-US" sz="4000" dirty="0" smtClean="0"/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2x + 5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000" dirty="0" smtClean="0"/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11275" algn="l"/>
                    <a:tab pos="3778250" algn="l"/>
                    <a:tab pos="662463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4000" dirty="0" smtClean="0"/>
                  <a:t> 26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000" dirty="0" smtClean="0"/>
                  <a:t> -16</a:t>
                </a:r>
                <a:br>
                  <a:rPr lang="en-US" sz="4000" dirty="0" smtClean="0"/>
                </a:br>
                <a:r>
                  <a:rPr lang="en-US" sz="40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4000" dirty="0" smtClean="0"/>
                  <a:t> 96	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4000" dirty="0" smtClean="0"/>
                  <a:t> -20</a:t>
                </a:r>
              </a:p>
              <a:p>
                <a:pPr marL="690563" indent="-6905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311275" algn="l"/>
                    <a:tab pos="3778250" algn="l"/>
                    <a:tab pos="6624638" algn="l"/>
                  </a:tabLst>
                </a:pPr>
                <a:r>
                  <a:rPr lang="en-US" sz="4000" dirty="0" smtClean="0"/>
                  <a:t> </a:t>
                </a:r>
                <a:r>
                  <a:rPr lang="en-US" sz="4000" i="1" dirty="0" smtClean="0"/>
                  <a:t>y</a:t>
                </a:r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z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59956"/>
              </a:xfrm>
              <a:prstGeom prst="rect">
                <a:avLst/>
              </a:prstGeom>
              <a:blipFill rotWithShape="0">
                <a:blip r:embed="rId4"/>
                <a:stretch>
                  <a:fillRect l="-2276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6943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699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44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50938" indent="-11509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1738" algn="l"/>
                    <a:tab pos="4521200" algn="l"/>
                    <a:tab pos="6637338" algn="l"/>
                  </a:tabLst>
                </a:pPr>
                <a:r>
                  <a:rPr lang="pt-BR" sz="5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-5, -6	</a:t>
                </a:r>
                <a:b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5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1, 11</a:t>
                </a:r>
                <a:b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5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5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</a:t>
                </a:r>
                <a:r>
                  <a:rPr lang="en-US" sz="5600" i="1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,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150938" indent="-11509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1738" algn="l"/>
                    <a:tab pos="4521200" algn="l"/>
                    <a:tab pos="6637338" algn="l"/>
                  </a:tabLst>
                </a:pPr>
                <a:r>
                  <a:rPr lang="pt-BR" sz="5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5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600" dirty="0">
                            <a:latin typeface="arial" panose="020B0604020202020204" pitchFamily="34" charset="0"/>
                          </a:rPr>
                          <m:t>±</m:t>
                        </m:r>
                        <m:r>
                          <m:rPr>
                            <m:nor/>
                          </m:rPr>
                          <a:rPr lang="en-US" sz="5600" b="0" i="0" dirty="0" smtClean="0">
                            <a:latin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5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5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50938" indent="-11509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01738" algn="l"/>
                    <a:tab pos="4521200" algn="l"/>
                    <a:tab pos="6637338" algn="l"/>
                  </a:tabLst>
                </a:pPr>
                <a:r>
                  <a:rPr lang="pt-BR" sz="5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5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-4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600" dirty="0">
                        <a:latin typeface="arial" panose="020B0604020202020204" pitchFamily="34" charset="0"/>
                      </a:rPr>
                      <m:t>±</m:t>
                    </m:r>
                    <m:r>
                      <m:rPr>
                        <m:nor/>
                      </m:rPr>
                      <a:rPr lang="en-US" sz="5600" dirty="0">
                        <a:latin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pt-BR" sz="5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44348"/>
              </a:xfrm>
              <a:prstGeom prst="rect">
                <a:avLst/>
              </a:prstGeom>
              <a:blipFill rotWithShape="0">
                <a:blip r:embed="rId4"/>
                <a:stretch>
                  <a:fillRect l="-3627" t="-3193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117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48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9 − 3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+ 2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sz="36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600" dirty="0" smtClean="0"/>
                  <a:t> 29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600" dirty="0" smtClean="0"/>
                  <a:t> </a:t>
                </a:r>
                <a:r>
                  <a:rPr lang="en-US" sz="3600" i="1" dirty="0" smtClean="0"/>
                  <a:t>a</a:t>
                </a:r>
                <a:r>
                  <a:rPr lang="en-US" sz="3600" dirty="0" smtClean="0"/>
                  <a:t> = </a:t>
                </a:r>
                <a:r>
                  <a:rPr lang="en-US" sz="3600" dirty="0" smtClean="0">
                    <a:latin typeface="arial" panose="020B0604020202020204" pitchFamily="34" charset="0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3600" dirty="0" smtClean="0"/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 smtClean="0"/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− 11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+ 4)(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− 5)</m:t>
                        </m:r>
                      </m:den>
                    </m:f>
                  </m:oMath>
                </a14:m>
                <a:r>
                  <a:rPr lang="en-US" sz="3600" dirty="0" smtClean="0"/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− 6)(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−1)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48498"/>
              </a:xfrm>
              <a:prstGeom prst="rect">
                <a:avLst/>
              </a:prstGeom>
              <a:blipFill rotWithShape="0">
                <a:blip r:embed="rId4"/>
                <a:stretch>
                  <a:fillRect l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350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Check-Up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26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+ 10)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+ 1)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200" dirty="0" smtClean="0"/>
                  <a:t> </a:t>
                </a:r>
                <a:r>
                  <a:rPr lang="en-US" sz="3200" i="1" dirty="0" smtClean="0"/>
                  <a:t>x </a:t>
                </a:r>
                <a:r>
                  <a:rPr lang="en-US" sz="3200" dirty="0" smtClean="0"/>
                  <a:t>= -</a:t>
                </a:r>
                <a:r>
                  <a:rPr lang="en-US" sz="3200" dirty="0"/>
                  <a:t>1 </a:t>
                </a:r>
                <a:r>
                  <a:rPr lang="en-US" sz="3200" dirty="0" smtClean="0"/>
                  <a:t>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200" dirty="0" smtClean="0"/>
                  <a:t>Students</a:t>
                </a:r>
                <a:r>
                  <a:rPr lang="en-US" sz="3200" dirty="0"/>
                  <a:t>' </a:t>
                </a:r>
                <a:r>
                  <a:rPr lang="en-US" sz="3200" dirty="0" smtClean="0"/>
                  <a:t>own </a:t>
                </a:r>
                <a:r>
                  <a:rPr lang="en-US" sz="3200" dirty="0"/>
                  <a:t>answer.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200" dirty="0" smtClean="0"/>
                  <a:t>Students</a:t>
                </a:r>
                <a:r>
                  <a:rPr lang="en-US" sz="3200" dirty="0"/>
                  <a:t>' </a:t>
                </a:r>
                <a:r>
                  <a:rPr lang="en-US" sz="3200" dirty="0" smtClean="0"/>
                  <a:t>own </a:t>
                </a:r>
                <a:r>
                  <a:rPr lang="en-US" sz="3200" dirty="0"/>
                  <a:t>answer, 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e.g</a:t>
                </a:r>
                <a:r>
                  <a:rPr lang="en-US" sz="3200" dirty="0"/>
                  <a:t>. </a:t>
                </a:r>
                <a:r>
                  <a:rPr lang="en-US" sz="3200" dirty="0" smtClean="0"/>
                  <a:t>1</a:t>
                </a:r>
                <a:r>
                  <a:rPr lang="en-US" sz="3200" baseline="30000" dirty="0" smtClean="0"/>
                  <a:t>3</a:t>
                </a:r>
                <a:r>
                  <a:rPr lang="en-US" sz="3200" dirty="0" smtClean="0"/>
                  <a:t> + 3</a:t>
                </a:r>
                <a:r>
                  <a:rPr lang="en-US" sz="3200" baseline="30000" dirty="0" smtClean="0"/>
                  <a:t>3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= </a:t>
                </a:r>
                <a:r>
                  <a:rPr lang="en-US" sz="3200" dirty="0" smtClean="0"/>
                  <a:t>28 or </a:t>
                </a:r>
                <a:r>
                  <a:rPr lang="en-US" sz="3200" dirty="0"/>
                  <a:t>2</a:t>
                </a:r>
                <a:r>
                  <a:rPr lang="en-US" sz="3200" baseline="30000" dirty="0"/>
                  <a:t>3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+ 4</a:t>
                </a:r>
                <a:r>
                  <a:rPr lang="en-US" sz="3200" baseline="30000" dirty="0" smtClean="0"/>
                  <a:t>4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= 72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6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(2</a:t>
                </a:r>
                <a:r>
                  <a:rPr lang="en-US" sz="3200" i="1" dirty="0"/>
                  <a:t>n</a:t>
                </a:r>
                <a:r>
                  <a:rPr lang="en-US" sz="3200" dirty="0"/>
                  <a:t> - 1) </a:t>
                </a:r>
                <a:r>
                  <a:rPr lang="en-US" sz="3200" dirty="0" smtClean="0"/>
                  <a:t>+ (2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+ 3) = 4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+ 4</a:t>
                </a:r>
              </a:p>
              <a:p>
                <a:pPr marL="1258888" lvl="1" indent="-5175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200" dirty="0" smtClean="0"/>
                  <a:t>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(2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+ 2) + (2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+ 4) = 6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+ 6</a:t>
                </a:r>
              </a:p>
              <a:p>
                <a:pPr marL="1258888" lvl="1" indent="-5175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311275" algn="l"/>
                    <a:tab pos="2743200" algn="l"/>
                    <a:tab pos="5830888" algn="l"/>
                  </a:tabLst>
                </a:pPr>
                <a:r>
                  <a:rPr lang="en-US" sz="3200" dirty="0" smtClean="0"/>
                  <a:t>(2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+ 1) + (2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+ 3) + (2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+ 5) + (2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+ 7) = 8</a:t>
                </a:r>
                <a:r>
                  <a:rPr lang="en-US" sz="3200" i="1" dirty="0" smtClean="0"/>
                  <a:t>n</a:t>
                </a:r>
                <a:r>
                  <a:rPr lang="en-US" sz="3200" dirty="0" smtClean="0"/>
                  <a:t> + 16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26073"/>
              </a:xfrm>
              <a:prstGeom prst="rect">
                <a:avLst/>
              </a:prstGeom>
              <a:blipFill rotWithShape="0">
                <a:blip r:embed="rId4"/>
                <a:stretch>
                  <a:fillRect l="-1636" r="-2063" b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8565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12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  <a:buClr>
                    <a:srgbClr val="C00000"/>
                  </a:buClr>
                  <a:tabLst>
                    <a:tab pos="2122488" algn="l"/>
                    <a:tab pos="2622550" algn="l"/>
                    <a:tab pos="4572000" algn="l"/>
                    <a:tab pos="6227763" algn="l"/>
                  </a:tabLst>
                </a:pPr>
                <a:r>
                  <a:rPr lang="pt-BR" sz="3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Surds 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122488" algn="l"/>
                    <a:tab pos="2622550" algn="l"/>
                    <a:tab pos="4572000" algn="l"/>
                    <a:tab pos="6227763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800" dirty="0" smtClean="0"/>
                  <a:t> 3	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3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800" dirty="0" smtClean="0"/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3800" dirty="0" smtClean="0"/>
                  <a:t> 4	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3800" dirty="0" smtClean="0"/>
                  <a:t>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800" dirty="0" smtClean="0"/>
                  <a:t> - 5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122488" algn="l"/>
                    <a:tab pos="2622550" algn="l"/>
                    <a:tab pos="4572000" algn="l"/>
                    <a:tab pos="6227763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800" dirty="0" smtClean="0"/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800" dirty="0" smtClean="0"/>
              </a:p>
              <a:p>
                <a:pPr marL="1027113" lvl="1" indent="-4572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122488" algn="l"/>
                    <a:tab pos="2622550" algn="l"/>
                    <a:tab pos="4572000" algn="l"/>
                    <a:tab pos="6227763" algn="l"/>
                  </a:tabLst>
                </a:pPr>
                <a:r>
                  <a:rPr lang="en-US" sz="3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+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+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8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800" dirty="0" smtClean="0"/>
                  <a:t> </a:t>
                </a:r>
                <a:br>
                  <a:rPr lang="en-US" sz="3800" dirty="0" smtClean="0"/>
                </a:b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r>
                  <a:rPr lang="en-US" sz="3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  <m:r>
                          <a:rPr lang="en-US" sz="3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rad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+ 11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800" dirty="0" smtClean="0"/>
                  <a:t> </a:t>
                </a:r>
                <a:br>
                  <a:rPr lang="en-US" sz="3800" dirty="0" smtClean="0"/>
                </a:br>
                <a:endParaRPr lang="en-US" sz="1050" dirty="0" smtClean="0"/>
              </a:p>
              <a:p>
                <a:pPr marL="1027113" lvl="1" indent="-4572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122488" algn="l"/>
                    <a:tab pos="2622550" algn="l"/>
                    <a:tab pos="4572000" algn="l"/>
                    <a:tab pos="6227763" algn="l"/>
                  </a:tabLst>
                </a:pPr>
                <a:r>
                  <a:rPr lang="en-US" sz="38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− 5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12343"/>
              </a:xfrm>
              <a:prstGeom prst="rect">
                <a:avLst/>
              </a:prstGeom>
              <a:blipFill rotWithShape="0">
                <a:blip r:embed="rId4"/>
                <a:stretch>
                  <a:fillRect l="-2347" t="-1768" r="-1494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989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69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622550" algn="l"/>
                    <a:tab pos="3778250" algn="l"/>
                    <a:tab pos="62277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4400" dirty="0" smtClean="0"/>
                  <a:t> 1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4400" dirty="0" smtClean="0"/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400" dirty="0" smtClean="0"/>
                  <a:t> 27 - 10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4400" dirty="0" smtClean="0"/>
                  <a:t/>
                </a:r>
                <a:br>
                  <a:rPr lang="en-US" sz="4400" dirty="0" smtClean="0"/>
                </a:br>
                <a:r>
                  <a:rPr lang="en-US" sz="44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4400" dirty="0" smtClean="0"/>
                  <a:t> 4		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4400" dirty="0" smtClean="0"/>
                  <a:t> -7	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e.</a:t>
                </a:r>
                <a:r>
                  <a:rPr lang="en-US" sz="4400" dirty="0" smtClean="0"/>
                  <a:t> 9	</a:t>
                </a:r>
                <a:br>
                  <a:rPr lang="en-US" sz="4400" dirty="0" smtClean="0"/>
                </a:br>
                <a:r>
                  <a:rPr lang="en-US" sz="4400" dirty="0" smtClean="0">
                    <a:solidFill>
                      <a:srgbClr val="C00000"/>
                    </a:solidFill>
                  </a:rPr>
                  <a:t>f.</a:t>
                </a:r>
                <a:r>
                  <a:rPr lang="en-US" sz="4400" dirty="0" smtClean="0"/>
                  <a:t>  Students’ own answer</a:t>
                </a:r>
                <a:br>
                  <a:rPr lang="en-US" sz="4400" dirty="0" smtClean="0"/>
                </a:br>
                <a:r>
                  <a:rPr lang="en-US" sz="4400" dirty="0" smtClean="0">
                    <a:solidFill>
                      <a:srgbClr val="C00000"/>
                    </a:solidFill>
                  </a:rPr>
                  <a:t>g. </a:t>
                </a:r>
                <a:r>
                  <a:rPr lang="en-US" sz="44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4400" dirty="0" smtClean="0"/>
                  <a:t> 6 -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4400" dirty="0" smtClean="0"/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4400" dirty="0" smtClean="0"/>
                  <a:t> 3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4400" dirty="0" smtClean="0"/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2622550" algn="l"/>
                    <a:tab pos="3778250" algn="l"/>
                    <a:tab pos="62277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 + 8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US" sz="4400" dirty="0" smtClean="0"/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400" dirty="0" smtClean="0"/>
                  <a:t> 14 - 7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 smtClean="0"/>
                  <a:t/>
                </a:r>
                <a:br>
                  <a:rPr lang="en-US" sz="4400" dirty="0" smtClean="0"/>
                </a:br>
                <a:r>
                  <a:rPr lang="en-US" sz="4400" dirty="0" smtClean="0">
                    <a:solidFill>
                      <a:srgbClr val="C00000"/>
                    </a:solidFill>
                  </a:rPr>
                  <a:t>c.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4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69107"/>
              </a:xfrm>
              <a:prstGeom prst="rect">
                <a:avLst/>
              </a:prstGeom>
              <a:blipFill rotWithShape="0">
                <a:blip r:embed="rId4"/>
                <a:stretch>
                  <a:fillRect l="-2560" t="-1297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2494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43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7525" indent="-517525">
                  <a:spcAft>
                    <a:spcPts val="600"/>
                  </a:spcAft>
                  <a:buClr>
                    <a:srgbClr val="C00000"/>
                  </a:buClr>
                  <a:tabLst>
                    <a:tab pos="2622550" algn="l"/>
                    <a:tab pos="4451350" algn="l"/>
                    <a:tab pos="6227763" algn="l"/>
                  </a:tabLst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Formulae and Functions</a:t>
                </a:r>
              </a:p>
              <a:p>
                <a:pPr marL="517525" indent="-5175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22550" algn="l"/>
                    <a:tab pos="4451350" algn="l"/>
                    <a:tab pos="6227763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800" dirty="0" smtClean="0"/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2800" dirty="0" smtClean="0"/>
                  <a:t> </a:t>
                </a:r>
                <a:r>
                  <a:rPr lang="en-US" sz="2800" i="1" dirty="0" smtClean="0"/>
                  <a:t>y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 = 3	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2800" dirty="0" smtClean="0"/>
                  <a:t> </a:t>
                </a:r>
                <a:r>
                  <a:rPr lang="en-US" sz="2800" i="1" dirty="0"/>
                  <a:t>y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= x</a:t>
                </a:r>
                <a:br>
                  <a:rPr lang="en-US" sz="2800" dirty="0" smtClean="0"/>
                </a:br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iii.</a:t>
                </a:r>
                <a:r>
                  <a:rPr lang="en-US" sz="2800" dirty="0" smtClean="0"/>
                  <a:t> </a:t>
                </a:r>
                <a:r>
                  <a:rPr lang="en-US" sz="2800" i="1" dirty="0"/>
                  <a:t>y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= 3x + 1	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800" dirty="0" smtClean="0"/>
                  <a:t> </a:t>
                </a:r>
                <a:r>
                  <a:rPr lang="en-US" sz="2800" i="1" dirty="0" smtClean="0"/>
                  <a:t>x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517525" indent="-5175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22550" algn="l"/>
                    <a:tab pos="4451350" algn="l"/>
                    <a:tab pos="6227763" algn="l"/>
                  </a:tabLst>
                </a:pPr>
                <a:r>
                  <a:rPr lang="en-US" sz="2800" dirty="0" smtClean="0"/>
                  <a:t>Rewrite the formula so there is no fraction. </a:t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            </a:t>
                </a:r>
                <a:r>
                  <a:rPr lang="en-US" sz="2800" i="1" dirty="0" err="1" smtClean="0"/>
                  <a:t>xy</a:t>
                </a:r>
                <a:r>
                  <a:rPr lang="en-US" sz="2800" dirty="0" smtClean="0"/>
                  <a:t> = 7 +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Get </a:t>
                </a:r>
                <a:r>
                  <a:rPr lang="en-US" sz="2800" dirty="0"/>
                  <a:t>all the terms containing </a:t>
                </a:r>
                <a:r>
                  <a:rPr lang="en-US" sz="2800" i="1" dirty="0"/>
                  <a:t>y</a:t>
                </a:r>
                <a:r>
                  <a:rPr lang="en-US" sz="2800" dirty="0"/>
                  <a:t> on the left-hand side and </a:t>
                </a:r>
                <a:r>
                  <a:rPr lang="en-US" sz="2800" dirty="0" smtClean="0"/>
                  <a:t>all </a:t>
                </a:r>
                <a:r>
                  <a:rPr lang="en-US" sz="2800" dirty="0"/>
                  <a:t>other terms on the right-hand side</a:t>
                </a:r>
                <a:r>
                  <a:rPr lang="en-US" sz="2800" dirty="0" smtClean="0"/>
                  <a:t>. </a:t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             </a:t>
                </a:r>
                <a:r>
                  <a:rPr lang="en-US" sz="2800" i="1" dirty="0" err="1" smtClean="0"/>
                  <a:t>xy</a:t>
                </a:r>
                <a:r>
                  <a:rPr lang="en-US" sz="2800" dirty="0" smtClean="0"/>
                  <a:t> - </a:t>
                </a:r>
                <a:r>
                  <a:rPr lang="en-US" sz="2800" i="1" dirty="0"/>
                  <a:t>y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7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Factorise </a:t>
                </a:r>
                <a:r>
                  <a:rPr lang="en-US" sz="2800" dirty="0"/>
                  <a:t>so that </a:t>
                </a:r>
                <a:r>
                  <a:rPr lang="en-US" sz="2800" i="1" dirty="0"/>
                  <a:t>y</a:t>
                </a:r>
                <a:r>
                  <a:rPr lang="en-US" sz="2800" dirty="0"/>
                  <a:t> appears only once.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          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(</a:t>
                </a:r>
                <a:r>
                  <a:rPr lang="en-US" sz="2800" i="1" dirty="0" smtClean="0"/>
                  <a:t>x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- 1) = 7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Get </a:t>
                </a:r>
                <a:r>
                  <a:rPr lang="en-US" sz="2800" i="1" dirty="0"/>
                  <a:t>y</a:t>
                </a:r>
                <a:r>
                  <a:rPr lang="en-US" sz="2800" dirty="0"/>
                  <a:t> on its own on the left hand side,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− 1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43899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140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57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83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4122738" algn="l"/>
                    <a:tab pos="62277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+5</m:t>
                        </m:r>
                      </m:den>
                    </m:f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9056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4122738" algn="l"/>
                    <a:tab pos="62277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f(2) = 1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f(5) = 16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f(-3) = -24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f(0) = -9</a:t>
                </a:r>
              </a:p>
              <a:p>
                <a:pPr marL="690563" indent="-69056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4122738" algn="l"/>
                    <a:tab pos="6227763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83901"/>
              </a:xfrm>
              <a:prstGeom prst="rect">
                <a:avLst/>
              </a:prstGeom>
              <a:blipFill rotWithShape="0">
                <a:blip r:embed="rId4"/>
                <a:stretch>
                  <a:fillRect l="-2276" b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4649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1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519363" algn="l"/>
                    <a:tab pos="4624388" algn="l"/>
                    <a:tab pos="67452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35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70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70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4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1	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 </a:t>
                </a:r>
                <a:r>
                  <a:rPr lang="en-US" sz="4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</a:p>
              <a:p>
                <a:pPr marL="742950" indent="-742950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519363" algn="l"/>
                    <a:tab pos="4624388" algn="l"/>
                    <a:tab pos="6745288" algn="l"/>
                  </a:tabLst>
                </a:pP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2519363" algn="l"/>
                    <a:tab pos="4624388" algn="l"/>
                    <a:tab pos="67452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+ 9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− 8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+ 7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− 2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13387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503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8156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14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00"/>
                  </a:spcAft>
                  <a:buClr>
                    <a:srgbClr val="C00000"/>
                  </a:buClr>
                  <a:tabLst>
                    <a:tab pos="2519363" algn="l"/>
                    <a:tab pos="4624388" algn="l"/>
                    <a:tab pos="6745288" algn="l"/>
                  </a:tabLst>
                </a:pPr>
                <a:r>
                  <a:rPr lang="en-US" sz="4000" b="1" dirty="0" smtClean="0">
                    <a:solidFill>
                      <a:srgbClr val="0070C0"/>
                    </a:solidFill>
                  </a:rPr>
                  <a:t>Algebraic Fractions</a:t>
                </a:r>
                <a:endParaRPr lang="en-US" sz="4000" b="1" dirty="0">
                  <a:solidFill>
                    <a:srgbClr val="0070C0"/>
                  </a:solidFill>
                </a:endParaRPr>
              </a:p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519363" algn="l"/>
                    <a:tab pos="4624388" algn="l"/>
                    <a:tab pos="67452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+ 7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− 2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+ 4)(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−2)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+ 8)(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− 4)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+ 1)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−1) </m:t>
                        </m:r>
                      </m:den>
                    </m:f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519363" algn="l"/>
                    <a:tab pos="4624388" algn="l"/>
                    <a:tab pos="67452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519363" algn="l"/>
                    <a:tab pos="4624388" algn="l"/>
                    <a:tab pos="67452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14687"/>
              </a:xfrm>
              <a:prstGeom prst="rect">
                <a:avLst/>
              </a:prstGeom>
              <a:blipFill rotWithShape="0">
                <a:blip r:embed="rId4"/>
                <a:stretch>
                  <a:fillRect l="-2489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8826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99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3(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+ 6)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+ 6)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− 5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+ 12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4)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+ 4)(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+ 8)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+ 8)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− 9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</m:t>
                        </m:r>
                      </m:den>
                    </m:f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3(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+ 6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)(</a:t>
                </a:r>
                <a:r>
                  <a:rPr lang="pt-BR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+ 3)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+ 3)(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+ 5)	</a:t>
                </a:r>
                <a:r>
                  <a:rPr lang="pt-BR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2(</a:t>
                </a:r>
                <a:r>
                  <a:rPr lang="pt-BR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+ 5)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+ 3)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+ 6)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+ 6)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+ 3)</m:t>
                        </m:r>
                      </m:den>
                    </m:f>
                  </m:oMath>
                </a14:m>
                <a:endParaRPr lang="pt-BR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99693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1573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20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8, 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-7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9, 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3, 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-5, </a:t>
                </a:r>
                <a:r>
                  <a:rPr lang="en-US" sz="4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1)</a:t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4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42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4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− 1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3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− 1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</a:t>
                </a:r>
                <a:r>
                  <a:rPr lang="en-US" sz="4200" dirty="0" smtClean="0">
                    <a:latin typeface="arial" panose="020B0604020202020204" pitchFamily="34" charset="0"/>
                  </a:rPr>
                  <a:t>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200" dirty="0" smtClean="0"/>
              </a:p>
              <a:p>
                <a:pPr marL="620713" indent="-620713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4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− 5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+ 4</m:t>
                        </m:r>
                      </m:den>
                    </m:f>
                  </m:oMath>
                </a14:m>
                <a:endParaRPr lang="en-US" sz="4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20312"/>
              </a:xfrm>
              <a:prstGeom prst="rect">
                <a:avLst/>
              </a:prstGeom>
              <a:blipFill rotWithShape="0">
                <a:blip r:embed="rId4"/>
                <a:stretch>
                  <a:fillRect l="-2489" t="-2381" r="-640" b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5528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084263" algn="l"/>
                <a:tab pos="4521200" algn="l"/>
                <a:tab pos="6637338" algn="l"/>
              </a:tabLst>
            </a:pPr>
            <a:r>
              <a:rPr lang="pt-BR" sz="32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' own answers, e.g. 1</a:t>
            </a: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, 2, 3, 4 	and 5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4263" lvl="1" indent="-5080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521200" algn="l"/>
                <a:tab pos="6637338" algn="l"/>
              </a:tabLst>
            </a:pP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' own answers, e.g. 15. </a:t>
            </a:r>
            <a:endParaRPr lang="en-US" sz="3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4263" lvl="1" indent="-5080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521200" algn="l"/>
                <a:tab pos="6637338" algn="l"/>
              </a:tabLst>
            </a:pP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' own answers, e.g. </a:t>
            </a: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2 + 3 + 4 + 5 + 6 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= 20, 3 + 4+ 5 + 6 + </a:t>
            </a: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7 = 25, 4 + 5 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+ 6 + 7 + 8 = 30, 5 + 6 + 7 + 8 + 9 = </a:t>
            </a: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35.</a:t>
            </a:r>
          </a:p>
          <a:p>
            <a:pPr marL="1084263" lvl="1" indent="-5080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521200" algn="l"/>
                <a:tab pos="6637338" algn="l"/>
              </a:tabLst>
            </a:pP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sum of 5 consecutive numbers is a multiple of 5. </a:t>
            </a:r>
            <a:endParaRPr lang="en-US" sz="3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4263" lvl="1" indent="-5080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4521200" algn="l"/>
                <a:tab pos="6637338" algn="l"/>
              </a:tabLst>
            </a:pPr>
            <a:r>
              <a:rPr lang="en-US" sz="325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+ (</a:t>
            </a:r>
            <a:r>
              <a:rPr lang="en-US" sz="32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 + 1) + (</a:t>
            </a:r>
            <a:r>
              <a:rPr lang="en-US" sz="32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 + 2) + (</a:t>
            </a:r>
            <a:r>
              <a:rPr lang="en-US" sz="32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 + 3) + (</a:t>
            </a:r>
            <a:r>
              <a:rPr lang="en-US" sz="32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 + 4) = 5</a:t>
            </a:r>
            <a:r>
              <a:rPr lang="en-US" sz="32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50" dirty="0">
                <a:latin typeface="Arial" panose="020B0604020202020204" pitchFamily="34" charset="0"/>
                <a:cs typeface="Arial" panose="020B0604020202020204" pitchFamily="34" charset="0"/>
              </a:rPr>
              <a:t> + 10</a:t>
            </a:r>
            <a:endParaRPr lang="pt-BR" sz="32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54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400"/>
              </a:spcAft>
              <a:buClr>
                <a:srgbClr val="C00000"/>
              </a:buClr>
              <a:tabLst>
                <a:tab pos="2519363" algn="l"/>
                <a:tab pos="4795838" algn="l"/>
                <a:tab pos="6745288" algn="l"/>
              </a:tabLst>
            </a:pPr>
            <a:r>
              <a:rPr lang="en-US" sz="3200" b="1" dirty="0" smtClean="0">
                <a:solidFill>
                  <a:srgbClr val="0070C0"/>
                </a:solidFill>
              </a:rPr>
              <a:t>Proof</a:t>
            </a:r>
            <a:endPara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2519363" algn="l"/>
                <a:tab pos="4795838" algn="l"/>
                <a:tab pos="674528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8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- 8x - 7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1" indent="-466725">
              <a:spcAft>
                <a:spcPts val="400"/>
              </a:spcAft>
              <a:buClr>
                <a:srgbClr val="C00000"/>
              </a:buClr>
              <a:buFont typeface="+mj-lt"/>
              <a:buAutoNum type="alphaLcPeriod" startAt="4"/>
              <a:tabLst>
                <a:tab pos="2519363" algn="l"/>
                <a:tab pos="4795838" algn="l"/>
                <a:tab pos="674528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show that 1 side of the identity is the same as the other side of the identity.</a:t>
            </a:r>
          </a:p>
          <a:p>
            <a:pPr marL="620713" indent="-620713"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2519363" algn="l"/>
                <a:tab pos="4795838" algn="l"/>
                <a:tab pos="674528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show work to prove that the right-hand side is equal to the left hand side.</a:t>
            </a:r>
          </a:p>
          <a:p>
            <a:pPr marL="620713" indent="-620713"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2519363" algn="l"/>
                <a:tab pos="4795838" algn="l"/>
                <a:tab pos="674528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8, 27, 64, 125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Students' own answer, e.g. 64 - 8 = 56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08450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53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7525" indent="-51752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should show that both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answers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correct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8088" lvl="1" indent="-63817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808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Ruth's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 is considered the better answer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because the denominator is positive.</a:t>
                </a:r>
              </a:p>
              <a:p>
                <a:pPr marL="1208088" lvl="1" indent="-58737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808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 smtClean="0"/>
              </a:p>
              <a:p>
                <a:pPr marL="750888" indent="-58737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800" i="1" dirty="0" smtClean="0"/>
                  <a:t>R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𝑅𝑅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750888" indent="-58737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808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1100" dirty="0" smtClean="0"/>
                  <a:t/>
                </a:r>
                <a:br>
                  <a:rPr lang="en-US" sz="1100" dirty="0" smtClean="0"/>
                </a:br>
                <a:r>
                  <a:rPr lang="en-US" sz="2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800" dirty="0" smtClean="0"/>
                  <a:t> Students should show their own work to 	make </a:t>
                </a:r>
                <a:r>
                  <a:rPr lang="en-US" sz="2800" i="1" dirty="0" smtClean="0"/>
                  <a:t>d</a:t>
                </a:r>
                <a:r>
                  <a:rPr lang="en-US" sz="2800" dirty="0" smtClean="0"/>
                  <a:t> the subject.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53233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160" r="-640" b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921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14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7525" indent="-51752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8743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en-US" sz="29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900" dirty="0" smtClean="0"/>
                  <a:t>, </a:t>
                </a:r>
                <a:r>
                  <a:rPr lang="en-US" sz="2900" i="1" dirty="0" smtClean="0"/>
                  <a:t>x</a:t>
                </a:r>
                <a:r>
                  <a:rPr lang="en-US" sz="2900" dirty="0" smtClean="0"/>
                  <a:t> = 4	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900" dirty="0" smtClean="0"/>
                  <a:t> </a:t>
                </a:r>
                <a:r>
                  <a:rPr lang="en-US" sz="2900" i="1" dirty="0" smtClean="0"/>
                  <a:t>x</a:t>
                </a:r>
                <a:r>
                  <a:rPr lang="en-US" sz="29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900" dirty="0">
                            <a:latin typeface="arial" panose="020B0604020202020204" pitchFamily="34" charset="0"/>
                          </a:rPr>
                          <m:t>±</m:t>
                        </m:r>
                        <m:r>
                          <m:rPr>
                            <m:nor/>
                          </m:rPr>
                          <a:rPr lang="en-US" sz="2900" dirty="0">
                            <a:latin typeface="arial" panose="020B0604020202020204" pitchFamily="34" charset="0"/>
                          </a:rPr>
                          <m:t> </m:t>
                        </m:r>
                        <m:r>
                          <a:rPr lang="en-US" sz="29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9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900" dirty="0" smtClean="0"/>
              </a:p>
              <a:p>
                <a:pPr marL="517525" indent="-51752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8743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900" dirty="0" smtClean="0"/>
                  <a:t> Students’ own answer</a:t>
                </a:r>
                <a:br>
                  <a:rPr lang="en-US" sz="2900" dirty="0" smtClean="0"/>
                </a:br>
                <a:r>
                  <a:rPr lang="en-US" sz="29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900" dirty="0" smtClean="0"/>
                  <a:t> Using the equivalent expression, it 	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900" dirty="0" smtClean="0"/>
              </a:p>
              <a:p>
                <a:pPr marL="517525" indent="-51752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87438" algn="l"/>
                    <a:tab pos="2519363" algn="l"/>
                    <a:tab pos="4795838" algn="l"/>
                    <a:tab pos="6745288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900" dirty="0" smtClean="0"/>
                  <a:t> -21	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2900" dirty="0" smtClean="0"/>
                  <a:t> 15 – 16x</a:t>
                </a:r>
              </a:p>
              <a:p>
                <a:pPr marL="1035050" lvl="1" indent="-51752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2900" dirty="0" err="1" smtClean="0"/>
                  <a:t>i</a:t>
                </a:r>
                <a:r>
                  <a:rPr lang="en-US" sz="2900" dirty="0" smtClean="0"/>
                  <a:t>. f</a:t>
                </a:r>
                <a:r>
                  <a:rPr lang="en-US" sz="2900" baseline="30000" dirty="0" smtClean="0"/>
                  <a:t>-1</a:t>
                </a:r>
                <a:r>
                  <a:rPr lang="en-US" sz="2900" dirty="0" smtClean="0"/>
                  <a:t>(</a:t>
                </a:r>
                <a:r>
                  <a:rPr lang="en-US" sz="2900" i="1" dirty="0" smtClean="0"/>
                  <a:t>x</a:t>
                </a:r>
                <a:r>
                  <a:rPr lang="en-US" sz="29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−3</m:t>
                        </m:r>
                      </m:num>
                      <m:den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9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9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900" dirty="0" smtClean="0">
                    <a:cs typeface="Arial" panose="020B0604020202020204" pitchFamily="34" charset="0"/>
                  </a:rPr>
                  <a:t>	</a:t>
                </a:r>
                <a:br>
                  <a:rPr lang="en-US" sz="2900" dirty="0" smtClean="0">
                    <a:cs typeface="Arial" panose="020B0604020202020204" pitchFamily="34" charset="0"/>
                  </a:rPr>
                </a:br>
                <a:r>
                  <a:rPr lang="en-US" sz="29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ii.</a:t>
                </a:r>
                <a:r>
                  <a:rPr lang="en-US" sz="2900" dirty="0" smtClean="0">
                    <a:cs typeface="Arial" panose="020B0604020202020204" pitchFamily="34" charset="0"/>
                  </a:rPr>
                  <a:t> </a:t>
                </a:r>
                <a:r>
                  <a:rPr lang="en-US" sz="2900" dirty="0" smtClean="0"/>
                  <a:t>g</a:t>
                </a:r>
                <a:r>
                  <a:rPr lang="en-US" sz="2900" baseline="30000" dirty="0" smtClean="0"/>
                  <a:t>-1</a:t>
                </a:r>
                <a:r>
                  <a:rPr lang="en-US" sz="2900" dirty="0" smtClean="0"/>
                  <a:t>(</a:t>
                </a:r>
                <a:r>
                  <a:rPr lang="en-US" sz="2900" i="1" dirty="0" smtClean="0"/>
                  <a:t>x</a:t>
                </a:r>
                <a:r>
                  <a:rPr lang="en-US" sz="29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−3</m:t>
                        </m:r>
                      </m:num>
                      <m:den>
                        <m: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900" dirty="0"/>
                  <a:t> -</a:t>
                </a:r>
                <a:r>
                  <a:rPr lang="en-US" sz="29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900" dirty="0" smtClean="0"/>
              </a:p>
              <a:p>
                <a:pPr marL="1035050" lvl="1" indent="-517525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519363" algn="l"/>
                    <a:tab pos="4795838" algn="l"/>
                    <a:tab pos="6745288" algn="l"/>
                  </a:tabLst>
                </a:pPr>
                <a:r>
                  <a:rPr lang="en-US" sz="2900" dirty="0"/>
                  <a:t>When the two functions are added together, the Jr’s and the number term cancel, leaving zero. Students should show this.</a:t>
                </a:r>
                <a:endParaRPr lang="en-US" sz="29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140638"/>
              </a:xfrm>
              <a:prstGeom prst="rect">
                <a:avLst/>
              </a:prstGeom>
              <a:blipFill rotWithShape="0">
                <a:blip r:embed="rId4"/>
                <a:stretch>
                  <a:fillRect l="-1351" r="-1494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5825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2519363" algn="l"/>
                <a:tab pos="4227513" algn="l"/>
                <a:tab pos="674528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+ 13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+ 14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+ 55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x = -3</a:t>
            </a:r>
          </a:p>
          <a:p>
            <a:pPr marL="517525" indent="-517525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2519363" algn="l"/>
                <a:tab pos="4227513" algn="l"/>
                <a:tab pos="6745288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		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1035050" lvl="1" indent="-577850">
              <a:spcAft>
                <a:spcPts val="40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2519363" algn="l"/>
                <a:tab pos="4227513" algn="l"/>
                <a:tab pos="674528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because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gf(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functions are inverses,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lvl="1" indent="-577850">
              <a:spcAft>
                <a:spcPts val="40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2519363" algn="l"/>
                <a:tab pos="4227513" algn="l"/>
                <a:tab pos="6745288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two functions are inverses. Students should show that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gf(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7850" indent="-577850">
              <a:spcAft>
                <a:spcPts val="40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2519363" algn="l"/>
                <a:tab pos="4227513" algn="l"/>
                <a:tab pos="6745288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Students show their own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work. 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factors cancel to leave -1 as (7 -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- 7).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923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958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6788" indent="-966788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2519363" algn="l"/>
                    <a:tab pos="4227513" algn="l"/>
                    <a:tab pos="6745288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 should show that the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 simplifies to 12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a multiple of 12.</a:t>
                </a:r>
              </a:p>
              <a:p>
                <a:pPr marL="966788" indent="-966788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2519363" algn="l"/>
                    <a:tab pos="4227513" algn="l"/>
                    <a:tab pos="6745288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- 4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</a:p>
              <a:p>
                <a:pPr marL="966788" indent="-966788">
                  <a:spcAft>
                    <a:spcPts val="4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2519363" algn="l"/>
                    <a:tab pos="4227513" algn="l"/>
                    <a:tab pos="67452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𝐺𝑚</m:t>
                            </m:r>
                            <m:r>
                              <a:rPr lang="en-US" sz="4400" b="0" i="1" baseline="-2500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4400" b="0" i="1" baseline="-2500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1.5 x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958280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580" r="-1991" b="-4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197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C00000"/>
              </a:buClr>
              <a:tabLst>
                <a:tab pos="2519363" algn="l"/>
                <a:tab pos="4227513" algn="l"/>
                <a:tab pos="6745288" algn="l"/>
              </a:tabLs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student answer</a:t>
            </a:r>
          </a:p>
          <a:p>
            <a:pPr>
              <a:spcAft>
                <a:spcPts val="400"/>
              </a:spcAft>
              <a:buClr>
                <a:srgbClr val="C00000"/>
              </a:buClr>
              <a:tabLst>
                <a:tab pos="2519363" algn="l"/>
                <a:tab pos="4227513" algn="l"/>
                <a:tab pos="6745288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student has made an error in multiplying both sides by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- 5):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- 5) =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- 5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- 5.</a:t>
            </a:r>
          </a:p>
          <a:p>
            <a:pPr>
              <a:spcAft>
                <a:spcPts val="400"/>
              </a:spcAft>
              <a:buClr>
                <a:srgbClr val="C00000"/>
              </a:buClr>
              <a:tabLst>
                <a:tab pos="2519363" algn="l"/>
                <a:tab pos="4227513" algn="l"/>
                <a:tab pos="6745288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student could avoid this mistake by putting the terms in a bracket before multiplying them up, which would remind them to multiply BOTH terms in the brackets by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039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Rearranging Formulae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25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4263" algn="l"/>
                    <a:tab pos="4521200" algn="l"/>
                    <a:tab pos="6637338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l-GR" sz="4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</m:oMath>
                </a14:m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4263" algn="l"/>
                    <a:tab pos="3538538" algn="l"/>
                    <a:tab pos="63500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+ 2)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- 1)	</a:t>
                </a:r>
                <a:b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- 4)</a:t>
                </a: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4263" algn="l"/>
                    <a:tab pos="3538538" algn="l"/>
                    <a:tab pos="6350000" algn="l"/>
                  </a:tabLst>
                </a:pP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0" i="1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e>
                    </m:rad>
                  </m:oMath>
                </a14:m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84263" algn="l"/>
                    <a:tab pos="3538538" algn="l"/>
                    <a:tab pos="6350000" algn="l"/>
                  </a:tabLst>
                </a:pP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pt-BR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25689"/>
              </a:xfrm>
              <a:prstGeom prst="rect">
                <a:avLst/>
              </a:prstGeom>
              <a:blipFill rotWithShape="0">
                <a:blip r:embed="rId4"/>
                <a:stretch>
                  <a:fillRect l="-2276" b="-3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303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Rearranging Formulae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66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20800" algn="l"/>
                    <a:tab pos="4521200" algn="l"/>
                    <a:tab pos="6637338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𝑧𝑃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-1</a:t>
                </a:r>
              </a:p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20800" algn="l"/>
                    <a:tab pos="4521200" algn="l"/>
                    <a:tab pos="6637338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40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6270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20800" algn="l"/>
                    <a:tab pos="4521200" algn="l"/>
                    <a:tab pos="6637338" algn="l"/>
                  </a:tabLst>
                </a:pP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+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66891"/>
              </a:xfrm>
              <a:prstGeom prst="rect">
                <a:avLst/>
              </a:prstGeom>
              <a:blipFill rotWithShape="0">
                <a:blip r:embed="rId4"/>
                <a:stretch>
                  <a:fillRect l="-2276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8452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17.1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Rearranging Formulae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91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5200" indent="-965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541463" algn="l"/>
                    <a:tab pos="4521200" algn="l"/>
                    <a:tab pos="6637338" algn="l"/>
                  </a:tabLst>
                </a:pP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𝑎𝑐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</a:p>
              <a:p>
                <a:pPr marL="965200" indent="-965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541463" algn="l"/>
                    <a:tab pos="4521200" algn="l"/>
                    <a:tab pos="66373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− 2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indent="-965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541463" algn="l"/>
                    <a:tab pos="4521200" algn="l"/>
                    <a:tab pos="66373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There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cannot be an x on both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sides 	of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formula. 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Zoe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should have </a:t>
                </a:r>
                <a:r>
                  <a:rPr lang="en-US" sz="3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factorised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first.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pt-BR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indent="-965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541463" algn="l"/>
                    <a:tab pos="4521200" algn="l"/>
                    <a:tab pos="6637338" algn="l"/>
                  </a:tabLst>
                </a:pPr>
                <a:r>
                  <a:rPr lang="en-US" sz="3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− 7</m:t>
                        </m:r>
                      </m:den>
                    </m:f>
                  </m:oMath>
                </a14:m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12. </a:t>
                </a:r>
                <a:r>
                  <a:rPr lang="en-US" sz="3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− 1</m:t>
                        </m:r>
                      </m:den>
                    </m:f>
                  </m:oMath>
                </a14:m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91696"/>
              </a:xfrm>
              <a:prstGeom prst="rect">
                <a:avLst/>
              </a:prstGeom>
              <a:blipFill rotWithShape="0">
                <a:blip r:embed="rId4"/>
                <a:stretch>
                  <a:fillRect l="-1778" r="-2632" b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1756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Algebraic Fractions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59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3030538" algn="l"/>
                    <a:tab pos="5435600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3030538" algn="l"/>
                    <a:tab pos="5435600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54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3030538" algn="l"/>
                    <a:tab pos="5435600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xy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xy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3030538" algn="l"/>
                    <a:tab pos="5435600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400" b="0" i="1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3030538" algn="l"/>
                    <a:tab pos="5435600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400" baseline="30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3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400" baseline="30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400" i="1" baseline="30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pt-BR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400" b="0" i="0" baseline="300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− 7</m:t>
                        </m:r>
                      </m:den>
                    </m:f>
                  </m:oMath>
                </a14:m>
                <a:endParaRPr lang="pt-BR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59672"/>
              </a:xfrm>
              <a:prstGeom prst="rect">
                <a:avLst/>
              </a:prstGeom>
              <a:blipFill rotWithShape="0">
                <a:blip r:embed="rId4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6604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6DD945F-B7B0-4691-A0D0-E2EAD6DA23B3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190506</TotalTime>
  <Words>731</Words>
  <Application>Microsoft Office PowerPoint</Application>
  <PresentationFormat>On-screen Show (4:3)</PresentationFormat>
  <Paragraphs>371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Enderoth</vt:lpstr>
      <vt:lpstr>PowerPoint Presentation</vt:lpstr>
      <vt:lpstr>17 - Prior knowledge check</vt:lpstr>
      <vt:lpstr>17 - Prior knowledge check</vt:lpstr>
      <vt:lpstr>17 - Prior knowledge check</vt:lpstr>
      <vt:lpstr>17 - Prior knowledge check</vt:lpstr>
      <vt:lpstr>17.1 – Rearranging Formulae</vt:lpstr>
      <vt:lpstr>17.1 – Rearranging Formulae</vt:lpstr>
      <vt:lpstr>17.1 – Rearranging Formulae</vt:lpstr>
      <vt:lpstr>17.2 – Algebraic Fractions</vt:lpstr>
      <vt:lpstr>17.2 – Algebraic Fractions</vt:lpstr>
      <vt:lpstr>17.2 – Algebraic Fractions</vt:lpstr>
      <vt:lpstr>17.2 – Algebraic Fractions</vt:lpstr>
      <vt:lpstr>17.3 – Simplifying Algebraic Fractions</vt:lpstr>
      <vt:lpstr>17.3 – Simplifying Algebraic Fractions</vt:lpstr>
      <vt:lpstr>17.3 – Simplifying Algebraic Fractions</vt:lpstr>
      <vt:lpstr>17.3 – Simplifying Algebraic Fractions</vt:lpstr>
      <vt:lpstr>17.4 – More Algebraic Fractions</vt:lpstr>
      <vt:lpstr>17.4 – More Algebraic Fractions</vt:lpstr>
      <vt:lpstr>17.4 – More Algebraic Fractions</vt:lpstr>
      <vt:lpstr>17.4 – More Algebraic Fractions</vt:lpstr>
      <vt:lpstr>17.5 – Surds</vt:lpstr>
      <vt:lpstr>17.5 – Surds</vt:lpstr>
      <vt:lpstr>17.5 – Surds</vt:lpstr>
      <vt:lpstr>17.5 – Surds</vt:lpstr>
      <vt:lpstr>17.5 – Surds</vt:lpstr>
      <vt:lpstr>17.6 – Solving Algebraic Fraction Equations</vt:lpstr>
      <vt:lpstr>17.6 – Solving Algebraic Fraction Equations</vt:lpstr>
      <vt:lpstr>17.6 – Solving Algebraic Fraction Equations</vt:lpstr>
      <vt:lpstr>17.7 – Functions</vt:lpstr>
      <vt:lpstr>17.7 – Functions</vt:lpstr>
      <vt:lpstr>17.7 – Functions</vt:lpstr>
      <vt:lpstr>17.7 – Functions</vt:lpstr>
      <vt:lpstr>17.8 – Proof</vt:lpstr>
      <vt:lpstr>17.8 – Proof</vt:lpstr>
      <vt:lpstr>17.8 – Proof</vt:lpstr>
      <vt:lpstr>17.8 – Proof</vt:lpstr>
      <vt:lpstr>17.8 – Proof</vt:lpstr>
      <vt:lpstr>17 – Problem-Solving</vt:lpstr>
      <vt:lpstr>17 – Check-Up</vt:lpstr>
      <vt:lpstr>17 – Check-Up</vt:lpstr>
      <vt:lpstr>17 – Check-Up</vt:lpstr>
      <vt:lpstr>17 – Strengthen</vt:lpstr>
      <vt:lpstr>17 – Strengthen</vt:lpstr>
      <vt:lpstr>17 – Strengthen</vt:lpstr>
      <vt:lpstr>17 – Strengthen</vt:lpstr>
      <vt:lpstr>17 – Strengthen</vt:lpstr>
      <vt:lpstr>17 – Strengthen</vt:lpstr>
      <vt:lpstr>17 – Strengthen</vt:lpstr>
      <vt:lpstr>17 – Strengthen</vt:lpstr>
      <vt:lpstr>17 – Strengthen</vt:lpstr>
      <vt:lpstr>17 – Extend</vt:lpstr>
      <vt:lpstr>17 – Extend</vt:lpstr>
      <vt:lpstr>17 – Extend</vt:lpstr>
      <vt:lpstr>17 – Extend</vt:lpstr>
      <vt:lpstr>17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17 - Answers</dc:title>
  <dc:subject>Travel and Tourism</dc:subject>
  <dc:creator>Enderoth</dc:creator>
  <cp:keywords>Year 09 - Mathematics - Unit 14 - Answers</cp:keywords>
  <cp:lastModifiedBy>Enderoth</cp:lastModifiedBy>
  <cp:revision>5235</cp:revision>
  <cp:lastPrinted>2014-01-22T18:25:48Z</cp:lastPrinted>
  <dcterms:created xsi:type="dcterms:W3CDTF">2008-03-12T11:01:44Z</dcterms:created>
  <dcterms:modified xsi:type="dcterms:W3CDTF">2018-12-06T19:05:01Z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